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1012" r:id="rId2"/>
    <p:sldId id="987" r:id="rId3"/>
    <p:sldId id="988" r:id="rId4"/>
    <p:sldId id="989" r:id="rId5"/>
    <p:sldId id="990" r:id="rId6"/>
    <p:sldId id="991" r:id="rId7"/>
    <p:sldId id="992" r:id="rId8"/>
    <p:sldId id="993" r:id="rId9"/>
    <p:sldId id="994" r:id="rId10"/>
    <p:sldId id="995" r:id="rId11"/>
    <p:sldId id="996" r:id="rId12"/>
    <p:sldId id="997" r:id="rId13"/>
    <p:sldId id="998" r:id="rId14"/>
    <p:sldId id="999" r:id="rId15"/>
    <p:sldId id="1000" r:id="rId16"/>
    <p:sldId id="1001" r:id="rId17"/>
    <p:sldId id="1002" r:id="rId18"/>
    <p:sldId id="1003" r:id="rId19"/>
    <p:sldId id="1004" r:id="rId20"/>
    <p:sldId id="1005" r:id="rId21"/>
    <p:sldId id="1006" r:id="rId22"/>
    <p:sldId id="1008" r:id="rId23"/>
    <p:sldId id="1007"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67105-0AE9-C34D-BAAA-8DEBCEC91CB6}" v="142" dt="2022-04-28T10:39:23.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58"/>
  </p:normalViewPr>
  <p:slideViewPr>
    <p:cSldViewPr snapToGrid="0" snapToObjects="1">
      <p:cViewPr varScale="1">
        <p:scale>
          <a:sx n="122" d="100"/>
          <a:sy n="122" d="100"/>
        </p:scale>
        <p:origin x="74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9A758-02E1-400B-9D41-8EDB8AC4770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6885B30-C835-4502-87A9-4B508FA462DF}">
      <dgm:prSet/>
      <dgm:spPr/>
      <dgm:t>
        <a:bodyPr/>
        <a:lstStyle/>
        <a:p>
          <a:r>
            <a:rPr lang="da-DK" b="1" dirty="0"/>
            <a:t>—  </a:t>
          </a:r>
          <a:r>
            <a:rPr lang="da-DK" dirty="0"/>
            <a:t>En skarpt vinklet historie kan være din adgangsbillet til at få omtale i nyhedsmedierne. Den omtale kan du dele videre på dine egne mediekanaler. </a:t>
          </a:r>
          <a:endParaRPr lang="en-US" dirty="0"/>
        </a:p>
      </dgm:t>
    </dgm:pt>
    <dgm:pt modelId="{311F1263-64CF-42CC-A719-BE29A02DB434}" type="parTrans" cxnId="{87E88728-0F2E-4682-B230-AB310EABD443}">
      <dgm:prSet/>
      <dgm:spPr/>
      <dgm:t>
        <a:bodyPr/>
        <a:lstStyle/>
        <a:p>
          <a:endParaRPr lang="en-US"/>
        </a:p>
      </dgm:t>
    </dgm:pt>
    <dgm:pt modelId="{94CEEA08-2AB3-4563-B68B-EB5592969362}" type="sibTrans" cxnId="{87E88728-0F2E-4682-B230-AB310EABD443}">
      <dgm:prSet/>
      <dgm:spPr/>
      <dgm:t>
        <a:bodyPr/>
        <a:lstStyle/>
        <a:p>
          <a:endParaRPr lang="en-US"/>
        </a:p>
      </dgm:t>
    </dgm:pt>
    <dgm:pt modelId="{65A14CB7-27DB-4C8B-AF01-16A86FCC855B}">
      <dgm:prSet/>
      <dgm:spPr/>
      <dgm:t>
        <a:bodyPr/>
        <a:lstStyle/>
        <a:p>
          <a:r>
            <a:rPr lang="da-DK" b="1" dirty="0"/>
            <a:t>—  </a:t>
          </a:r>
          <a:r>
            <a:rPr lang="da-DK" dirty="0"/>
            <a:t>Ved at tænke i vinkler og gode historier kan du selv skabe og forme fortællingen om dit musiktilbud eller eller om organisationen. Du styrer selv dit omdømme i medierne, over for brugerne og dine potentielle kunder. </a:t>
          </a:r>
          <a:endParaRPr lang="en-US" dirty="0"/>
        </a:p>
      </dgm:t>
    </dgm:pt>
    <dgm:pt modelId="{EB37E828-C261-488F-A998-E93CC9FE36EC}" type="parTrans" cxnId="{3F58765D-1E86-4B04-A116-E45CF4D836F2}">
      <dgm:prSet/>
      <dgm:spPr/>
      <dgm:t>
        <a:bodyPr/>
        <a:lstStyle/>
        <a:p>
          <a:endParaRPr lang="en-US"/>
        </a:p>
      </dgm:t>
    </dgm:pt>
    <dgm:pt modelId="{3C5F040E-DCA2-4E72-A3D2-FD0D4A441A46}" type="sibTrans" cxnId="{3F58765D-1E86-4B04-A116-E45CF4D836F2}">
      <dgm:prSet/>
      <dgm:spPr/>
      <dgm:t>
        <a:bodyPr/>
        <a:lstStyle/>
        <a:p>
          <a:endParaRPr lang="en-US"/>
        </a:p>
      </dgm:t>
    </dgm:pt>
    <dgm:pt modelId="{693F9361-443C-4439-8066-A7298105544C}">
      <dgm:prSet/>
      <dgm:spPr/>
      <dgm:t>
        <a:bodyPr/>
        <a:lstStyle/>
        <a:p>
          <a:r>
            <a:rPr lang="da-DK" b="1" dirty="0"/>
            <a:t>—  </a:t>
          </a:r>
          <a:r>
            <a:rPr lang="da-DK" dirty="0"/>
            <a:t>Jo bedre du har tænkt nyhedskriterierne ind</a:t>
          </a:r>
          <a:br>
            <a:rPr lang="da-DK" dirty="0"/>
          </a:br>
          <a:r>
            <a:rPr lang="da-DK" dirty="0"/>
            <a:t>i din historie og dit budskab, jo større er </a:t>
          </a:r>
          <a:r>
            <a:rPr lang="da-DK" dirty="0" err="1"/>
            <a:t>sansynligheden</a:t>
          </a:r>
          <a:r>
            <a:rPr lang="da-DK" dirty="0"/>
            <a:t> for, at historien bliver set og læst. </a:t>
          </a:r>
          <a:endParaRPr lang="en-US" dirty="0"/>
        </a:p>
      </dgm:t>
    </dgm:pt>
    <dgm:pt modelId="{24FA2D7E-2DA3-41F4-B8AD-CCAD13E763B4}" type="parTrans" cxnId="{E3A70FD4-9AD1-47D4-83C7-7FA3DFD5C890}">
      <dgm:prSet/>
      <dgm:spPr/>
      <dgm:t>
        <a:bodyPr/>
        <a:lstStyle/>
        <a:p>
          <a:endParaRPr lang="en-US"/>
        </a:p>
      </dgm:t>
    </dgm:pt>
    <dgm:pt modelId="{13BA125F-9D4A-452A-8D26-297ADDB50643}" type="sibTrans" cxnId="{E3A70FD4-9AD1-47D4-83C7-7FA3DFD5C890}">
      <dgm:prSet/>
      <dgm:spPr/>
      <dgm:t>
        <a:bodyPr/>
        <a:lstStyle/>
        <a:p>
          <a:endParaRPr lang="en-US"/>
        </a:p>
      </dgm:t>
    </dgm:pt>
    <dgm:pt modelId="{318E6064-9DA3-3448-9DE6-631CDD18A420}" type="pres">
      <dgm:prSet presAssocID="{6A69A758-02E1-400B-9D41-8EDB8AC47701}" presName="linear" presStyleCnt="0">
        <dgm:presLayoutVars>
          <dgm:animLvl val="lvl"/>
          <dgm:resizeHandles val="exact"/>
        </dgm:presLayoutVars>
      </dgm:prSet>
      <dgm:spPr/>
    </dgm:pt>
    <dgm:pt modelId="{29FDB0CD-30BA-5845-A6AA-231BE5F476B5}" type="pres">
      <dgm:prSet presAssocID="{B6885B30-C835-4502-87A9-4B508FA462DF}" presName="parentText" presStyleLbl="node1" presStyleIdx="0" presStyleCnt="3">
        <dgm:presLayoutVars>
          <dgm:chMax val="0"/>
          <dgm:bulletEnabled val="1"/>
        </dgm:presLayoutVars>
      </dgm:prSet>
      <dgm:spPr/>
    </dgm:pt>
    <dgm:pt modelId="{82926DFA-55FF-EE43-97AC-134D7CFDAB7E}" type="pres">
      <dgm:prSet presAssocID="{94CEEA08-2AB3-4563-B68B-EB5592969362}" presName="spacer" presStyleCnt="0"/>
      <dgm:spPr/>
    </dgm:pt>
    <dgm:pt modelId="{69A2870E-EE97-8946-87FB-39DE2EED7A8B}" type="pres">
      <dgm:prSet presAssocID="{65A14CB7-27DB-4C8B-AF01-16A86FCC855B}" presName="parentText" presStyleLbl="node1" presStyleIdx="1" presStyleCnt="3">
        <dgm:presLayoutVars>
          <dgm:chMax val="0"/>
          <dgm:bulletEnabled val="1"/>
        </dgm:presLayoutVars>
      </dgm:prSet>
      <dgm:spPr/>
    </dgm:pt>
    <dgm:pt modelId="{199FBE81-0B11-A146-BD12-437039FCDC33}" type="pres">
      <dgm:prSet presAssocID="{3C5F040E-DCA2-4E72-A3D2-FD0D4A441A46}" presName="spacer" presStyleCnt="0"/>
      <dgm:spPr/>
    </dgm:pt>
    <dgm:pt modelId="{D3FA510C-D4F4-8A4E-B78F-BD008681150A}" type="pres">
      <dgm:prSet presAssocID="{693F9361-443C-4439-8066-A7298105544C}" presName="parentText" presStyleLbl="node1" presStyleIdx="2" presStyleCnt="3">
        <dgm:presLayoutVars>
          <dgm:chMax val="0"/>
          <dgm:bulletEnabled val="1"/>
        </dgm:presLayoutVars>
      </dgm:prSet>
      <dgm:spPr/>
    </dgm:pt>
  </dgm:ptLst>
  <dgm:cxnLst>
    <dgm:cxn modelId="{87E88728-0F2E-4682-B230-AB310EABD443}" srcId="{6A69A758-02E1-400B-9D41-8EDB8AC47701}" destId="{B6885B30-C835-4502-87A9-4B508FA462DF}" srcOrd="0" destOrd="0" parTransId="{311F1263-64CF-42CC-A719-BE29A02DB434}" sibTransId="{94CEEA08-2AB3-4563-B68B-EB5592969362}"/>
    <dgm:cxn modelId="{7DFF4640-6805-BC42-A3C9-A96F3B8B6A19}" type="presOf" srcId="{693F9361-443C-4439-8066-A7298105544C}" destId="{D3FA510C-D4F4-8A4E-B78F-BD008681150A}" srcOrd="0" destOrd="0" presId="urn:microsoft.com/office/officeart/2005/8/layout/vList2"/>
    <dgm:cxn modelId="{3F58765D-1E86-4B04-A116-E45CF4D836F2}" srcId="{6A69A758-02E1-400B-9D41-8EDB8AC47701}" destId="{65A14CB7-27DB-4C8B-AF01-16A86FCC855B}" srcOrd="1" destOrd="0" parTransId="{EB37E828-C261-488F-A998-E93CC9FE36EC}" sibTransId="{3C5F040E-DCA2-4E72-A3D2-FD0D4A441A46}"/>
    <dgm:cxn modelId="{AAB7746D-DCC4-074A-A253-D7A1A9A1AAEA}" type="presOf" srcId="{65A14CB7-27DB-4C8B-AF01-16A86FCC855B}" destId="{69A2870E-EE97-8946-87FB-39DE2EED7A8B}" srcOrd="0" destOrd="0" presId="urn:microsoft.com/office/officeart/2005/8/layout/vList2"/>
    <dgm:cxn modelId="{7DC82375-796E-3B45-9539-89B831C560C8}" type="presOf" srcId="{6A69A758-02E1-400B-9D41-8EDB8AC47701}" destId="{318E6064-9DA3-3448-9DE6-631CDD18A420}" srcOrd="0" destOrd="0" presId="urn:microsoft.com/office/officeart/2005/8/layout/vList2"/>
    <dgm:cxn modelId="{E3A70FD4-9AD1-47D4-83C7-7FA3DFD5C890}" srcId="{6A69A758-02E1-400B-9D41-8EDB8AC47701}" destId="{693F9361-443C-4439-8066-A7298105544C}" srcOrd="2" destOrd="0" parTransId="{24FA2D7E-2DA3-41F4-B8AD-CCAD13E763B4}" sibTransId="{13BA125F-9D4A-452A-8D26-297ADDB50643}"/>
    <dgm:cxn modelId="{A64909E1-0074-A240-B0ED-FA19AE4D9C76}" type="presOf" srcId="{B6885B30-C835-4502-87A9-4B508FA462DF}" destId="{29FDB0CD-30BA-5845-A6AA-231BE5F476B5}" srcOrd="0" destOrd="0" presId="urn:microsoft.com/office/officeart/2005/8/layout/vList2"/>
    <dgm:cxn modelId="{8BD46BF0-471F-E64C-814C-9416AFD67C65}" type="presParOf" srcId="{318E6064-9DA3-3448-9DE6-631CDD18A420}" destId="{29FDB0CD-30BA-5845-A6AA-231BE5F476B5}" srcOrd="0" destOrd="0" presId="urn:microsoft.com/office/officeart/2005/8/layout/vList2"/>
    <dgm:cxn modelId="{C5BD6879-2938-4646-8C32-0CC9DFB9DB00}" type="presParOf" srcId="{318E6064-9DA3-3448-9DE6-631CDD18A420}" destId="{82926DFA-55FF-EE43-97AC-134D7CFDAB7E}" srcOrd="1" destOrd="0" presId="urn:microsoft.com/office/officeart/2005/8/layout/vList2"/>
    <dgm:cxn modelId="{6AF685D3-092B-5541-957E-EA65E20CC23B}" type="presParOf" srcId="{318E6064-9DA3-3448-9DE6-631CDD18A420}" destId="{69A2870E-EE97-8946-87FB-39DE2EED7A8B}" srcOrd="2" destOrd="0" presId="urn:microsoft.com/office/officeart/2005/8/layout/vList2"/>
    <dgm:cxn modelId="{8949DC2F-EC2A-7B45-AD9B-F5246A6E03A4}" type="presParOf" srcId="{318E6064-9DA3-3448-9DE6-631CDD18A420}" destId="{199FBE81-0B11-A146-BD12-437039FCDC33}" srcOrd="3" destOrd="0" presId="urn:microsoft.com/office/officeart/2005/8/layout/vList2"/>
    <dgm:cxn modelId="{EBC592DE-17B5-6B4C-B8C5-21860305CA75}" type="presParOf" srcId="{318E6064-9DA3-3448-9DE6-631CDD18A420}" destId="{D3FA510C-D4F4-8A4E-B78F-BD00868115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DB0CD-30BA-5845-A6AA-231BE5F476B5}">
      <dsp:nvSpPr>
        <dsp:cNvPr id="0" name=""/>
        <dsp:cNvSpPr/>
      </dsp:nvSpPr>
      <dsp:spPr>
        <a:xfrm>
          <a:off x="0" y="581065"/>
          <a:ext cx="6263640" cy="14091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b="1" kern="1200" dirty="0"/>
            <a:t>—  </a:t>
          </a:r>
          <a:r>
            <a:rPr lang="da-DK" sz="2000" kern="1200" dirty="0"/>
            <a:t>En skarpt vinklet historie kan være din adgangsbillet til at få omtale i nyhedsmedierne. Den omtale kan du dele videre på dine egne mediekanaler. </a:t>
          </a:r>
          <a:endParaRPr lang="en-US" sz="2000" kern="1200" dirty="0"/>
        </a:p>
      </dsp:txBody>
      <dsp:txXfrm>
        <a:off x="68787" y="649852"/>
        <a:ext cx="6126066" cy="1271544"/>
      </dsp:txXfrm>
    </dsp:sp>
    <dsp:sp modelId="{69A2870E-EE97-8946-87FB-39DE2EED7A8B}">
      <dsp:nvSpPr>
        <dsp:cNvPr id="0" name=""/>
        <dsp:cNvSpPr/>
      </dsp:nvSpPr>
      <dsp:spPr>
        <a:xfrm>
          <a:off x="0" y="2047784"/>
          <a:ext cx="6263640" cy="140911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b="1" kern="1200" dirty="0"/>
            <a:t>—  </a:t>
          </a:r>
          <a:r>
            <a:rPr lang="da-DK" sz="2000" kern="1200" dirty="0"/>
            <a:t>Ved at tænke i vinkler og gode historier kan du selv skabe og forme fortællingen om dit musiktilbud eller eller om organisationen. Du styrer selv dit omdømme i medierne, over for brugerne og dine potentielle kunder. </a:t>
          </a:r>
          <a:endParaRPr lang="en-US" sz="2000" kern="1200" dirty="0"/>
        </a:p>
      </dsp:txBody>
      <dsp:txXfrm>
        <a:off x="68787" y="2116571"/>
        <a:ext cx="6126066" cy="1271544"/>
      </dsp:txXfrm>
    </dsp:sp>
    <dsp:sp modelId="{D3FA510C-D4F4-8A4E-B78F-BD008681150A}">
      <dsp:nvSpPr>
        <dsp:cNvPr id="0" name=""/>
        <dsp:cNvSpPr/>
      </dsp:nvSpPr>
      <dsp:spPr>
        <a:xfrm>
          <a:off x="0" y="3514503"/>
          <a:ext cx="6263640" cy="140911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b="1" kern="1200" dirty="0"/>
            <a:t>—  </a:t>
          </a:r>
          <a:r>
            <a:rPr lang="da-DK" sz="2000" kern="1200" dirty="0"/>
            <a:t>Jo bedre du har tænkt nyhedskriterierne ind</a:t>
          </a:r>
          <a:br>
            <a:rPr lang="da-DK" sz="2000" kern="1200" dirty="0"/>
          </a:br>
          <a:r>
            <a:rPr lang="da-DK" sz="2000" kern="1200" dirty="0"/>
            <a:t>i din historie og dit budskab, jo større er </a:t>
          </a:r>
          <a:r>
            <a:rPr lang="da-DK" sz="2000" kern="1200" dirty="0" err="1"/>
            <a:t>sansynligheden</a:t>
          </a:r>
          <a:r>
            <a:rPr lang="da-DK" sz="2000" kern="1200" dirty="0"/>
            <a:t> for, at historien bliver set og læst. </a:t>
          </a:r>
          <a:endParaRPr lang="en-US" sz="2000" kern="1200" dirty="0"/>
        </a:p>
      </dsp:txBody>
      <dsp:txXfrm>
        <a:off x="68787" y="3583290"/>
        <a:ext cx="6126066" cy="12715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FA5F3-BEF0-8A47-89F7-CCB691D4DE1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714F951-BEAD-2D43-BF24-5BD3895F1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2FE85EE-06DC-0145-9346-B048CCB58573}"/>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164D7145-C6C0-874F-9157-16BB87C53B6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EFD17F6-E74C-3841-90A6-0D9A555830EA}"/>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1822293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79E3F-30C3-074D-97E4-59E57CD4A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0983CC2-F378-5443-A269-48DFAA6BD4C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38522B0-309E-3D48-B030-371D6BBB0892}"/>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497FCC30-32E6-EB42-B0CA-2A03A0B9783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88BBABA-491E-7047-B0FC-2F431004649F}"/>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384670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868494F-6C4E-F04D-94E4-399F63B7199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47FE166-B037-384F-B1F0-66919BF21AD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4A9149C-7E4C-3042-82F4-3927E041EBB9}"/>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F323FD69-E3A0-5D4B-B761-4F76A0063A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B66052D-2665-2D47-BFF1-BE853229BE7F}"/>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168500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E376C-823E-E04A-993D-A120ECE3340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11033E-7822-C148-8895-22B6CE8A786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E4BF24-647E-3F41-B762-9D8DA6F7415A}"/>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6C4B8ED8-2949-9945-BCAE-E92743E7B24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44A1170-5DFA-E745-B050-6574A61EF510}"/>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3502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FF274-D72A-CF48-9D51-360E943DE11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A849A65-C0E8-D046-AC55-3EAA9999A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CA6164E-BEE6-EB47-A9DA-08F87C0FEE92}"/>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228AC35D-E22D-D549-BD8D-C01DC706AD2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62CF25C-726B-284A-AC27-59DC9896DD2B}"/>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107035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ED611-B33F-D84E-9C61-E5524932CCD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6834F13-A89C-B147-B5E7-40214346E48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EF55B00-BBCA-DE43-A6BE-B79A7AC0C89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10889F8-F311-444C-91B7-A45BA32E7083}"/>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6" name="Pladsholder til sidefod 5">
            <a:extLst>
              <a:ext uri="{FF2B5EF4-FFF2-40B4-BE49-F238E27FC236}">
                <a16:creationId xmlns:a16="http://schemas.microsoft.com/office/drawing/2014/main" id="{C71F276C-B9DC-604C-829C-7BE65754C42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6DDB01A-65B8-8F4E-89A1-53C6A8838AB5}"/>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382356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4B3BF-9E75-5D4C-9969-C826719EC8A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603EE8D-B4C4-9648-9581-9F17A91543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205CE70-0623-0B47-9D07-F50F41311BE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844DCDD-E060-A44D-B74F-6F9243C74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049099A-A806-B14A-9364-82928D2C2FB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09E5AB0-FED9-CB48-9CC0-D035438AECDD}"/>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8" name="Pladsholder til sidefod 7">
            <a:extLst>
              <a:ext uri="{FF2B5EF4-FFF2-40B4-BE49-F238E27FC236}">
                <a16:creationId xmlns:a16="http://schemas.microsoft.com/office/drawing/2014/main" id="{1DC0B638-2EAA-D041-AA5E-4CBF733F5DB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12FEBAA-4829-C343-A823-AFC794D62AE4}"/>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112571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56B3F-E73F-A84A-BF7F-20BFD880CB8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BB067E6-63DE-9148-9996-B6382F330FDA}"/>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4" name="Pladsholder til sidefod 3">
            <a:extLst>
              <a:ext uri="{FF2B5EF4-FFF2-40B4-BE49-F238E27FC236}">
                <a16:creationId xmlns:a16="http://schemas.microsoft.com/office/drawing/2014/main" id="{4ABEB82B-1B8E-0648-857E-AB25D13F51C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1821F9E-C426-574C-A5B6-11A14451C275}"/>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315063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39C1241-B645-044D-B8F4-5BD9F9DEB1B5}"/>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3" name="Pladsholder til sidefod 2">
            <a:extLst>
              <a:ext uri="{FF2B5EF4-FFF2-40B4-BE49-F238E27FC236}">
                <a16:creationId xmlns:a16="http://schemas.microsoft.com/office/drawing/2014/main" id="{2B92CC36-038D-DE4A-96A0-B6F2B0F762B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77823E6-C718-8143-B931-8F6CA3A3A938}"/>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262502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1D8ED-A9EB-9F4C-AFAC-60205A13A6C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24A3949-9B81-E044-8B92-BB69FABB73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630555B-C564-7845-BDAD-9932C0382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B02BFD5-57BA-1748-9482-714E2B5750BA}"/>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6" name="Pladsholder til sidefod 5">
            <a:extLst>
              <a:ext uri="{FF2B5EF4-FFF2-40B4-BE49-F238E27FC236}">
                <a16:creationId xmlns:a16="http://schemas.microsoft.com/office/drawing/2014/main" id="{82D08C3E-2E8D-014C-B722-05DC182010A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BB04275-964B-3845-84BB-96F46AD93B26}"/>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396121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62097D-DB8C-844C-BFEF-B272C21A61A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AD164AF-9C44-6D42-AD79-25B6ACE08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8CF4875-76E0-354F-B5FA-7241AA1BF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BD81D64-7FF6-3B40-90D4-132F31DBA1B8}"/>
              </a:ext>
            </a:extLst>
          </p:cNvPr>
          <p:cNvSpPr>
            <a:spLocks noGrp="1"/>
          </p:cNvSpPr>
          <p:nvPr>
            <p:ph type="dt" sz="half" idx="10"/>
          </p:nvPr>
        </p:nvSpPr>
        <p:spPr/>
        <p:txBody>
          <a:bodyPr/>
          <a:lstStyle/>
          <a:p>
            <a:fld id="{8B89B105-D88B-E944-A38C-B6C6A1C74335}" type="datetimeFigureOut">
              <a:rPr lang="da-DK" smtClean="0"/>
              <a:t>28.04.2022</a:t>
            </a:fld>
            <a:endParaRPr lang="da-DK"/>
          </a:p>
        </p:txBody>
      </p:sp>
      <p:sp>
        <p:nvSpPr>
          <p:cNvPr id="6" name="Pladsholder til sidefod 5">
            <a:extLst>
              <a:ext uri="{FF2B5EF4-FFF2-40B4-BE49-F238E27FC236}">
                <a16:creationId xmlns:a16="http://schemas.microsoft.com/office/drawing/2014/main" id="{9E542D83-2F82-0943-A19C-F508C63173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893142-C771-884D-91A3-6EC93A6A97FE}"/>
              </a:ext>
            </a:extLst>
          </p:cNvPr>
          <p:cNvSpPr>
            <a:spLocks noGrp="1"/>
          </p:cNvSpPr>
          <p:nvPr>
            <p:ph type="sldNum" sz="quarter" idx="12"/>
          </p:nvPr>
        </p:nvSpPr>
        <p:spPr/>
        <p:txBody>
          <a:bodyPr/>
          <a:lstStyle/>
          <a:p>
            <a:fld id="{76C32748-C729-D542-B440-D1F3CFDC9DE1}" type="slidenum">
              <a:rPr lang="da-DK" smtClean="0"/>
              <a:t>‹nr.›</a:t>
            </a:fld>
            <a:endParaRPr lang="da-DK"/>
          </a:p>
        </p:txBody>
      </p:sp>
    </p:spTree>
    <p:extLst>
      <p:ext uri="{BB962C8B-B14F-4D97-AF65-F5344CB8AC3E}">
        <p14:creationId xmlns:p14="http://schemas.microsoft.com/office/powerpoint/2010/main" val="264592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E5F5533-3942-3141-8664-D16ABE192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ED2F1F1-688D-3B49-8762-DAA9F271D8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519141-F35D-4D4E-8BD4-E38C6EE55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9B105-D88B-E944-A38C-B6C6A1C74335}" type="datetimeFigureOut">
              <a:rPr lang="da-DK" smtClean="0"/>
              <a:t>28.04.2022</a:t>
            </a:fld>
            <a:endParaRPr lang="da-DK"/>
          </a:p>
        </p:txBody>
      </p:sp>
      <p:sp>
        <p:nvSpPr>
          <p:cNvPr id="5" name="Pladsholder til sidefod 4">
            <a:extLst>
              <a:ext uri="{FF2B5EF4-FFF2-40B4-BE49-F238E27FC236}">
                <a16:creationId xmlns:a16="http://schemas.microsoft.com/office/drawing/2014/main" id="{7892A51B-7288-EC41-BD64-AFF937D10F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835D65DE-3163-C54E-82ED-B6CA93CFB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32748-C729-D542-B440-D1F3CFDC9DE1}" type="slidenum">
              <a:rPr lang="da-DK" smtClean="0"/>
              <a:t>‹nr.›</a:t>
            </a:fld>
            <a:endParaRPr lang="da-DK"/>
          </a:p>
        </p:txBody>
      </p:sp>
    </p:spTree>
    <p:extLst>
      <p:ext uri="{BB962C8B-B14F-4D97-AF65-F5344CB8AC3E}">
        <p14:creationId xmlns:p14="http://schemas.microsoft.com/office/powerpoint/2010/main" val="276219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pixabay.com/" TargetMode="External"/><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hyperlink" Target="http://www.unsplash.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or gruppe af faldskærmsudspringere i luften">
            <a:extLst>
              <a:ext uri="{FF2B5EF4-FFF2-40B4-BE49-F238E27FC236}">
                <a16:creationId xmlns:a16="http://schemas.microsoft.com/office/drawing/2014/main" id="{D481C9BB-8384-4BE9-90B5-3F1E42E6CC2E}"/>
              </a:ext>
            </a:extLst>
          </p:cNvPr>
          <p:cNvPicPr>
            <a:picLocks noChangeAspect="1"/>
          </p:cNvPicPr>
          <p:nvPr/>
        </p:nvPicPr>
        <p:blipFill rotWithShape="1">
          <a:blip r:embed="rId2"/>
          <a:srcRect l="1702" t="9091" r="21874"/>
          <a:stretch/>
        </p:blipFill>
        <p:spPr>
          <a:xfrm>
            <a:off x="4331970" y="10"/>
            <a:ext cx="7860030" cy="6857990"/>
          </a:xfrm>
          <a:prstGeom prst="rect">
            <a:avLst/>
          </a:prstGeom>
        </p:spPr>
      </p:pic>
      <p:sp>
        <p:nvSpPr>
          <p:cNvPr id="28" name="Rectangle 2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06C98F7-01B4-C340-A111-F628E66B9AA6}"/>
              </a:ext>
            </a:extLst>
          </p:cNvPr>
          <p:cNvSpPr>
            <a:spLocks noGrp="1"/>
          </p:cNvSpPr>
          <p:nvPr>
            <p:ph type="title"/>
          </p:nvPr>
        </p:nvSpPr>
        <p:spPr>
          <a:xfrm>
            <a:off x="371094" y="1161288"/>
            <a:ext cx="4999692" cy="1124712"/>
          </a:xfrm>
        </p:spPr>
        <p:txBody>
          <a:bodyPr anchor="b">
            <a:normAutofit/>
          </a:bodyPr>
          <a:lstStyle/>
          <a:p>
            <a:r>
              <a:rPr lang="da-DK" sz="2800" dirty="0"/>
              <a:t>Sådan håndterer du pressen </a:t>
            </a:r>
            <a:br>
              <a:rPr lang="da-DK" sz="2800" dirty="0"/>
            </a:br>
            <a:endParaRPr lang="da-DK" sz="2800" dirty="0"/>
          </a:p>
        </p:txBody>
      </p:sp>
      <p:sp>
        <p:nvSpPr>
          <p:cNvPr id="29"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98EFC354-562C-D14A-8E97-D2EC20032557}"/>
              </a:ext>
            </a:extLst>
          </p:cNvPr>
          <p:cNvSpPr>
            <a:spLocks noGrp="1"/>
          </p:cNvSpPr>
          <p:nvPr>
            <p:ph idx="1"/>
          </p:nvPr>
        </p:nvSpPr>
        <p:spPr>
          <a:xfrm>
            <a:off x="371094" y="2718054"/>
            <a:ext cx="3438906" cy="3207258"/>
          </a:xfrm>
        </p:spPr>
        <p:txBody>
          <a:bodyPr anchor="t">
            <a:normAutofit/>
          </a:bodyPr>
          <a:lstStyle/>
          <a:p>
            <a:endParaRPr lang="da-DK" sz="3200" dirty="0"/>
          </a:p>
        </p:txBody>
      </p:sp>
    </p:spTree>
    <p:extLst>
      <p:ext uri="{BB962C8B-B14F-4D97-AF65-F5344CB8AC3E}">
        <p14:creationId xmlns:p14="http://schemas.microsoft.com/office/powerpoint/2010/main" val="20447166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67462E-57F3-B846-8549-ED7D1378FDF1}"/>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3700" kern="1200">
                <a:solidFill>
                  <a:srgbClr val="FFFFFF"/>
                </a:solidFill>
                <a:latin typeface="+mj-lt"/>
                <a:ea typeface="+mj-ea"/>
                <a:cs typeface="+mj-cs"/>
              </a:rPr>
              <a:t>Nyhedskriterier</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8E1C67E0-CAE2-BB42-A34D-38FD92A635B0}"/>
              </a:ext>
            </a:extLst>
          </p:cNvPr>
          <p:cNvSpPr/>
          <p:nvPr/>
        </p:nvSpPr>
        <p:spPr>
          <a:xfrm>
            <a:off x="5109127" y="651511"/>
            <a:ext cx="6309443" cy="5897880"/>
          </a:xfrm>
          <a:prstGeom prst="rect">
            <a:avLst/>
          </a:prstGeom>
        </p:spPr>
        <p:txBody>
          <a:bodyPr vert="horz" lIns="91440" tIns="45720" rIns="91440" bIns="45720" rtlCol="0">
            <a:normAutofit lnSpcReduction="10000"/>
          </a:bodyPr>
          <a:lstStyle/>
          <a:p>
            <a:pPr>
              <a:lnSpc>
                <a:spcPct val="90000"/>
              </a:lnSpc>
              <a:spcAft>
                <a:spcPts val="600"/>
              </a:spcAft>
            </a:pPr>
            <a:r>
              <a:rPr lang="en-US" sz="1600" b="1" dirty="0" err="1">
                <a:effectLst/>
              </a:rPr>
              <a:t>Sensationen</a:t>
            </a:r>
            <a:r>
              <a:rPr lang="en-US" sz="1600" b="0" dirty="0">
                <a:effectLst/>
              </a:rPr>
              <a:t> </a:t>
            </a:r>
            <a:endParaRPr lang="en-US" sz="1600" dirty="0">
              <a:effectLst/>
            </a:endParaRPr>
          </a:p>
          <a:p>
            <a:pPr indent="-228600">
              <a:lnSpc>
                <a:spcPct val="90000"/>
              </a:lnSpc>
              <a:spcAft>
                <a:spcPts val="600"/>
              </a:spcAft>
              <a:buFont typeface="Arial" panose="020B0604020202020204" pitchFamily="34" charset="0"/>
              <a:buChar char="•"/>
            </a:pPr>
            <a:r>
              <a:rPr lang="en-US" sz="1600" dirty="0" err="1"/>
              <a:t>Sensationelle</a:t>
            </a:r>
            <a:r>
              <a:rPr lang="en-US" sz="1600" dirty="0"/>
              <a:t> </a:t>
            </a:r>
            <a:r>
              <a:rPr lang="en-US" sz="1600" dirty="0" err="1"/>
              <a:t>historier</a:t>
            </a:r>
            <a:r>
              <a:rPr lang="en-US" sz="1600" dirty="0"/>
              <a:t> </a:t>
            </a:r>
            <a:r>
              <a:rPr lang="en-US" sz="1600" dirty="0" err="1"/>
              <a:t>vækker</a:t>
            </a:r>
            <a:r>
              <a:rPr lang="en-US" sz="1600" dirty="0"/>
              <a:t> </a:t>
            </a:r>
            <a:r>
              <a:rPr lang="en-US" sz="1600" dirty="0" err="1"/>
              <a:t>opsigt</a:t>
            </a:r>
            <a:r>
              <a:rPr lang="en-US" sz="1600" dirty="0"/>
              <a:t>.</a:t>
            </a:r>
            <a:br>
              <a:rPr lang="en-US" sz="1600" dirty="0"/>
            </a:br>
            <a:r>
              <a:rPr lang="en-US" sz="1600" dirty="0"/>
              <a:t>Det </a:t>
            </a:r>
            <a:r>
              <a:rPr lang="en-US" sz="1600" dirty="0" err="1"/>
              <a:t>kan</a:t>
            </a:r>
            <a:r>
              <a:rPr lang="en-US" sz="1600" dirty="0"/>
              <a:t> </a:t>
            </a:r>
            <a:r>
              <a:rPr lang="en-US" sz="1600" dirty="0" err="1"/>
              <a:t>være</a:t>
            </a:r>
            <a:r>
              <a:rPr lang="en-US" sz="1600" dirty="0"/>
              <a:t> </a:t>
            </a:r>
            <a:r>
              <a:rPr lang="en-US" sz="1600" dirty="0" err="1"/>
              <a:t>fascinerende</a:t>
            </a:r>
            <a:r>
              <a:rPr lang="en-US" sz="1600" dirty="0"/>
              <a:t> </a:t>
            </a:r>
            <a:r>
              <a:rPr lang="en-US" sz="1600" dirty="0" err="1"/>
              <a:t>og</a:t>
            </a:r>
            <a:r>
              <a:rPr lang="en-US" sz="1600" dirty="0"/>
              <a:t> </a:t>
            </a:r>
            <a:r>
              <a:rPr lang="en-US" sz="1600" dirty="0" err="1"/>
              <a:t>chokerende</a:t>
            </a:r>
            <a:r>
              <a:rPr lang="en-US" sz="1600" dirty="0"/>
              <a:t> </a:t>
            </a:r>
            <a:r>
              <a:rPr lang="en-US" sz="1600" dirty="0" err="1"/>
              <a:t>nyheder</a:t>
            </a:r>
            <a:r>
              <a:rPr lang="en-US" sz="1600" dirty="0"/>
              <a:t>, men det </a:t>
            </a:r>
            <a:r>
              <a:rPr lang="en-US" sz="1600" dirty="0" err="1"/>
              <a:t>kan</a:t>
            </a:r>
            <a:r>
              <a:rPr lang="en-US" sz="1600" dirty="0"/>
              <a:t> </a:t>
            </a:r>
            <a:r>
              <a:rPr lang="en-US" sz="1600" dirty="0" err="1"/>
              <a:t>ogsa</a:t>
            </a:r>
            <a:r>
              <a:rPr lang="en-US" sz="1600" dirty="0"/>
              <a:t>̊ </a:t>
            </a:r>
            <a:r>
              <a:rPr lang="en-US" sz="1600" dirty="0" err="1"/>
              <a:t>være</a:t>
            </a:r>
            <a:r>
              <a:rPr lang="en-US" sz="1600" dirty="0"/>
              <a:t> </a:t>
            </a:r>
            <a:r>
              <a:rPr lang="en-US" sz="1600" dirty="0" err="1"/>
              <a:t>historier</a:t>
            </a:r>
            <a:r>
              <a:rPr lang="en-US" sz="1600" dirty="0"/>
              <a:t>, der </a:t>
            </a:r>
            <a:r>
              <a:rPr lang="en-US" sz="1600" dirty="0" err="1"/>
              <a:t>overrasker</a:t>
            </a:r>
            <a:r>
              <a:rPr lang="en-US" sz="1600" dirty="0"/>
              <a:t> </a:t>
            </a:r>
            <a:r>
              <a:rPr lang="en-US" sz="1600" dirty="0" err="1"/>
              <a:t>modtageren</a:t>
            </a:r>
            <a:r>
              <a:rPr lang="en-US" sz="1600" dirty="0"/>
              <a:t> med det </a:t>
            </a:r>
            <a:r>
              <a:rPr lang="en-US" sz="1600" dirty="0" err="1"/>
              <a:t>uventede</a:t>
            </a:r>
            <a:r>
              <a:rPr lang="en-US" sz="1600" dirty="0"/>
              <a:t>. </a:t>
            </a:r>
            <a:r>
              <a:rPr lang="en-US" sz="1600" dirty="0" err="1"/>
              <a:t>Især</a:t>
            </a:r>
            <a:r>
              <a:rPr lang="en-US" sz="1600" dirty="0"/>
              <a:t> </a:t>
            </a:r>
            <a:r>
              <a:rPr lang="en-US" sz="1600" dirty="0" err="1"/>
              <a:t>nyheder</a:t>
            </a:r>
            <a:r>
              <a:rPr lang="en-US" sz="1600" dirty="0"/>
              <a:t> </a:t>
            </a:r>
            <a:r>
              <a:rPr lang="en-US" sz="1600" dirty="0" err="1"/>
              <a:t>inden</a:t>
            </a:r>
            <a:r>
              <a:rPr lang="en-US" sz="1600" dirty="0"/>
              <a:t> for </a:t>
            </a:r>
            <a:r>
              <a:rPr lang="en-US" sz="1600" dirty="0" err="1"/>
              <a:t>forskning</a:t>
            </a:r>
            <a:r>
              <a:rPr lang="en-US" sz="1600" dirty="0"/>
              <a:t> </a:t>
            </a:r>
            <a:r>
              <a:rPr lang="en-US" sz="1600" dirty="0" err="1"/>
              <a:t>og</a:t>
            </a:r>
            <a:r>
              <a:rPr lang="en-US" sz="1600" dirty="0"/>
              <a:t> </a:t>
            </a:r>
            <a:r>
              <a:rPr lang="en-US" sz="1600" dirty="0" err="1"/>
              <a:t>teknologisk</a:t>
            </a:r>
            <a:r>
              <a:rPr lang="en-US" sz="1600" dirty="0"/>
              <a:t> </a:t>
            </a:r>
            <a:r>
              <a:rPr lang="en-US" sz="1600" dirty="0" err="1"/>
              <a:t>udvikling</a:t>
            </a:r>
            <a:r>
              <a:rPr lang="en-US" sz="1600" dirty="0"/>
              <a:t> </a:t>
            </a:r>
            <a:r>
              <a:rPr lang="en-US" sz="1600" dirty="0" err="1"/>
              <a:t>kan</a:t>
            </a:r>
            <a:r>
              <a:rPr lang="en-US" sz="1600" dirty="0"/>
              <a:t> </a:t>
            </a:r>
            <a:r>
              <a:rPr lang="en-US" sz="1600" dirty="0" err="1"/>
              <a:t>være</a:t>
            </a:r>
            <a:r>
              <a:rPr lang="en-US" sz="1600" dirty="0"/>
              <a:t> </a:t>
            </a:r>
            <a:r>
              <a:rPr lang="en-US" sz="1600" dirty="0" err="1"/>
              <a:t>sensationelle</a:t>
            </a:r>
            <a:r>
              <a:rPr lang="en-US" sz="1600" dirty="0"/>
              <a:t>.</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b="1" dirty="0" err="1"/>
              <a:t>Konflikten</a:t>
            </a:r>
            <a:r>
              <a:rPr lang="en-US" sz="1600" b="1" dirty="0"/>
              <a:t> </a:t>
            </a:r>
            <a:endParaRPr lang="en-US" sz="1600" b="1" dirty="0">
              <a:effectLst/>
            </a:endParaRPr>
          </a:p>
          <a:p>
            <a:pPr indent="-228600">
              <a:lnSpc>
                <a:spcPct val="90000"/>
              </a:lnSpc>
              <a:spcAft>
                <a:spcPts val="600"/>
              </a:spcAft>
              <a:buFont typeface="Arial" panose="020B0604020202020204" pitchFamily="34" charset="0"/>
              <a:buChar char="•"/>
            </a:pPr>
            <a:r>
              <a:rPr lang="en-US" sz="1600" dirty="0" err="1"/>
              <a:t>En</a:t>
            </a:r>
            <a:r>
              <a:rPr lang="en-US" sz="1600" dirty="0"/>
              <a:t> god </a:t>
            </a:r>
            <a:r>
              <a:rPr lang="en-US" sz="1600" dirty="0" err="1"/>
              <a:t>historie</a:t>
            </a:r>
            <a:r>
              <a:rPr lang="en-US" sz="1600" dirty="0"/>
              <a:t> </a:t>
            </a:r>
            <a:r>
              <a:rPr lang="en-US" sz="1600" dirty="0" err="1"/>
              <a:t>indeholder</a:t>
            </a:r>
            <a:r>
              <a:rPr lang="en-US" sz="1600" dirty="0"/>
              <a:t> </a:t>
            </a:r>
            <a:r>
              <a:rPr lang="en-US" sz="1600" dirty="0" err="1"/>
              <a:t>ofte</a:t>
            </a:r>
            <a:r>
              <a:rPr lang="en-US" sz="1600" dirty="0"/>
              <a:t> drama </a:t>
            </a:r>
            <a:r>
              <a:rPr lang="en-US" sz="1600" dirty="0" err="1"/>
              <a:t>og</a:t>
            </a:r>
            <a:r>
              <a:rPr lang="en-US" sz="1600" dirty="0"/>
              <a:t> </a:t>
            </a:r>
            <a:r>
              <a:rPr lang="en-US" sz="1600" dirty="0" err="1"/>
              <a:t>konflikter</a:t>
            </a:r>
            <a:r>
              <a:rPr lang="en-US" sz="1600" dirty="0"/>
              <a:t> </a:t>
            </a:r>
            <a:r>
              <a:rPr lang="en-US" sz="1600" dirty="0" err="1"/>
              <a:t>imellem</a:t>
            </a:r>
            <a:r>
              <a:rPr lang="en-US" sz="1600" dirty="0"/>
              <a:t> </a:t>
            </a:r>
            <a:r>
              <a:rPr lang="en-US" sz="1600" dirty="0" err="1"/>
              <a:t>parter</a:t>
            </a:r>
            <a:r>
              <a:rPr lang="en-US" sz="1600" dirty="0"/>
              <a:t>. </a:t>
            </a:r>
            <a:r>
              <a:rPr lang="en-US" sz="1600" dirty="0" err="1"/>
              <a:t>Virksomheder</a:t>
            </a:r>
            <a:r>
              <a:rPr lang="en-US" sz="1600" dirty="0"/>
              <a:t>, </a:t>
            </a:r>
            <a:r>
              <a:rPr lang="en-US" sz="1600" dirty="0" err="1"/>
              <a:t>organisationer</a:t>
            </a:r>
            <a:r>
              <a:rPr lang="en-US" sz="1600" dirty="0"/>
              <a:t> </a:t>
            </a:r>
            <a:r>
              <a:rPr lang="en-US" sz="1600" dirty="0" err="1"/>
              <a:t>og</a:t>
            </a:r>
            <a:r>
              <a:rPr lang="en-US" sz="1600" dirty="0"/>
              <a:t> </a:t>
            </a:r>
            <a:r>
              <a:rPr lang="en-US" sz="1600" dirty="0" err="1"/>
              <a:t>andre</a:t>
            </a:r>
            <a:r>
              <a:rPr lang="en-US" sz="1600" dirty="0"/>
              <a:t>, der </a:t>
            </a:r>
            <a:r>
              <a:rPr lang="en-US" sz="1600" dirty="0" err="1"/>
              <a:t>selv</a:t>
            </a:r>
            <a:r>
              <a:rPr lang="en-US" sz="1600" dirty="0"/>
              <a:t> er </a:t>
            </a:r>
            <a:r>
              <a:rPr lang="en-US" sz="1600" dirty="0" err="1"/>
              <a:t>involveret</a:t>
            </a:r>
            <a:r>
              <a:rPr lang="en-US" sz="1600" dirty="0"/>
              <a:t> </a:t>
            </a:r>
            <a:r>
              <a:rPr lang="en-US" sz="1600" dirty="0" err="1"/>
              <a:t>i</a:t>
            </a:r>
            <a:r>
              <a:rPr lang="en-US" sz="1600" dirty="0"/>
              <a:t> </a:t>
            </a:r>
            <a:r>
              <a:rPr lang="en-US" sz="1600" dirty="0" err="1"/>
              <a:t>konflikter</a:t>
            </a:r>
            <a:r>
              <a:rPr lang="en-US" sz="1600" dirty="0"/>
              <a:t> </a:t>
            </a:r>
            <a:r>
              <a:rPr lang="en-US" sz="1600" dirty="0" err="1"/>
              <a:t>eller</a:t>
            </a:r>
            <a:r>
              <a:rPr lang="en-US" sz="1600" dirty="0"/>
              <a:t> har bud på </a:t>
            </a:r>
            <a:r>
              <a:rPr lang="en-US" sz="1600" dirty="0" err="1"/>
              <a:t>løsninger</a:t>
            </a:r>
            <a:r>
              <a:rPr lang="en-US" sz="1600" dirty="0"/>
              <a:t> på </a:t>
            </a:r>
            <a:r>
              <a:rPr lang="en-US" sz="1600" dirty="0" err="1"/>
              <a:t>konflikter</a:t>
            </a:r>
            <a:r>
              <a:rPr lang="en-US" sz="1600" dirty="0"/>
              <a:t>, har </a:t>
            </a:r>
            <a:r>
              <a:rPr lang="en-US" sz="1600" dirty="0" err="1"/>
              <a:t>ofte</a:t>
            </a:r>
            <a:r>
              <a:rPr lang="en-US" sz="1600" dirty="0"/>
              <a:t> </a:t>
            </a:r>
            <a:r>
              <a:rPr lang="en-US" sz="1600" dirty="0" err="1"/>
              <a:t>lettere</a:t>
            </a:r>
            <a:r>
              <a:rPr lang="en-US" sz="1600" dirty="0"/>
              <a:t> </a:t>
            </a:r>
            <a:r>
              <a:rPr lang="en-US" sz="1600" dirty="0" err="1"/>
              <a:t>ved</a:t>
            </a:r>
            <a:r>
              <a:rPr lang="en-US" sz="1600" dirty="0"/>
              <a:t> at </a:t>
            </a:r>
            <a:r>
              <a:rPr lang="en-US" sz="1600" dirty="0" err="1"/>
              <a:t>komme</a:t>
            </a:r>
            <a:r>
              <a:rPr lang="en-US" sz="1600" dirty="0"/>
              <a:t> </a:t>
            </a:r>
            <a:r>
              <a:rPr lang="en-US" sz="1600" dirty="0" err="1"/>
              <a:t>til</a:t>
            </a:r>
            <a:r>
              <a:rPr lang="en-US" sz="1600" dirty="0"/>
              <a:t> </a:t>
            </a:r>
            <a:r>
              <a:rPr lang="en-US" sz="1600" dirty="0" err="1"/>
              <a:t>orde</a:t>
            </a:r>
            <a:r>
              <a:rPr lang="en-US" sz="1600" dirty="0"/>
              <a:t>. </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b="1" dirty="0" err="1"/>
              <a:t>Identifikationen</a:t>
            </a:r>
            <a:r>
              <a:rPr lang="en-US" sz="1600" b="1" dirty="0"/>
              <a:t> </a:t>
            </a:r>
          </a:p>
          <a:p>
            <a:pPr indent="-228600">
              <a:lnSpc>
                <a:spcPct val="90000"/>
              </a:lnSpc>
              <a:spcAft>
                <a:spcPts val="600"/>
              </a:spcAft>
              <a:buFont typeface="Arial" panose="020B0604020202020204" pitchFamily="34" charset="0"/>
              <a:buChar char="•"/>
            </a:pPr>
            <a:r>
              <a:rPr lang="en-US" sz="1600" dirty="0" err="1"/>
              <a:t>Gode</a:t>
            </a:r>
            <a:r>
              <a:rPr lang="en-US" sz="1600" dirty="0"/>
              <a:t> </a:t>
            </a:r>
            <a:r>
              <a:rPr lang="en-US" sz="1600" dirty="0" err="1"/>
              <a:t>historier</a:t>
            </a:r>
            <a:r>
              <a:rPr lang="en-US" sz="1600" dirty="0"/>
              <a:t> er dem, </a:t>
            </a:r>
            <a:r>
              <a:rPr lang="en-US" sz="1600" dirty="0" err="1"/>
              <a:t>modtageren</a:t>
            </a:r>
            <a:r>
              <a:rPr lang="en-US" sz="1600" dirty="0"/>
              <a:t> </a:t>
            </a:r>
            <a:r>
              <a:rPr lang="en-US" sz="1600" dirty="0" err="1"/>
              <a:t>kan</a:t>
            </a:r>
            <a:r>
              <a:rPr lang="en-US" sz="1600" dirty="0"/>
              <a:t> </a:t>
            </a:r>
            <a:r>
              <a:rPr lang="en-US" sz="1600" dirty="0" err="1"/>
              <a:t>identificere</a:t>
            </a:r>
            <a:r>
              <a:rPr lang="en-US" sz="1600" dirty="0"/>
              <a:t> sig med: Bare det var </a:t>
            </a:r>
            <a:r>
              <a:rPr lang="en-US" sz="1600" dirty="0" err="1"/>
              <a:t>mig</a:t>
            </a:r>
            <a:r>
              <a:rPr lang="en-US" sz="1600" dirty="0"/>
              <a:t>! </a:t>
            </a:r>
            <a:r>
              <a:rPr lang="en-US" sz="1600" dirty="0" err="1"/>
              <a:t>Godt</a:t>
            </a:r>
            <a:r>
              <a:rPr lang="en-US" sz="1600" dirty="0"/>
              <a:t>, det </a:t>
            </a:r>
            <a:r>
              <a:rPr lang="en-US" sz="1600" dirty="0" err="1"/>
              <a:t>ikke</a:t>
            </a:r>
            <a:r>
              <a:rPr lang="en-US" sz="1600" dirty="0"/>
              <a:t> er </a:t>
            </a:r>
            <a:r>
              <a:rPr lang="en-US" sz="1600" dirty="0" err="1"/>
              <a:t>mig</a:t>
            </a:r>
            <a:r>
              <a:rPr lang="en-US" sz="1600" dirty="0"/>
              <a:t>! </a:t>
            </a:r>
            <a:r>
              <a:rPr lang="en-US" sz="1600" dirty="0" err="1"/>
              <a:t>Identifikationen</a:t>
            </a:r>
            <a:r>
              <a:rPr lang="en-US" sz="1600" dirty="0"/>
              <a:t> </a:t>
            </a:r>
            <a:r>
              <a:rPr lang="en-US" sz="1600" dirty="0" err="1"/>
              <a:t>kan</a:t>
            </a:r>
            <a:r>
              <a:rPr lang="en-US" sz="1600" dirty="0"/>
              <a:t> </a:t>
            </a:r>
            <a:r>
              <a:rPr lang="en-US" sz="1600" dirty="0" err="1"/>
              <a:t>skabes</a:t>
            </a:r>
            <a:r>
              <a:rPr lang="en-US" sz="1600" dirty="0"/>
              <a:t> </a:t>
            </a:r>
            <a:r>
              <a:rPr lang="en-US" sz="1600" dirty="0" err="1"/>
              <a:t>ved</a:t>
            </a:r>
            <a:r>
              <a:rPr lang="en-US" sz="1600" dirty="0"/>
              <a:t> </a:t>
            </a:r>
            <a:r>
              <a:rPr lang="en-US" sz="1600" dirty="0" err="1"/>
              <a:t>hjælp</a:t>
            </a:r>
            <a:r>
              <a:rPr lang="en-US" sz="1600" dirty="0"/>
              <a:t> </a:t>
            </a:r>
            <a:r>
              <a:rPr lang="en-US" sz="1600" dirty="0" err="1"/>
              <a:t>af</a:t>
            </a:r>
            <a:r>
              <a:rPr lang="en-US" sz="1600" dirty="0"/>
              <a:t> </a:t>
            </a:r>
            <a:r>
              <a:rPr lang="en-US" sz="1600" dirty="0" err="1"/>
              <a:t>mennesker</a:t>
            </a:r>
            <a:r>
              <a:rPr lang="en-US" sz="1600" dirty="0"/>
              <a:t>,</a:t>
            </a:r>
            <a:br>
              <a:rPr lang="en-US" sz="1600" dirty="0"/>
            </a:br>
            <a:r>
              <a:rPr lang="en-US" sz="1600" dirty="0"/>
              <a:t>der </a:t>
            </a:r>
            <a:r>
              <a:rPr lang="en-US" sz="1600" dirty="0" err="1"/>
              <a:t>fortæller</a:t>
            </a:r>
            <a:r>
              <a:rPr lang="en-US" sz="1600" dirty="0"/>
              <a:t> om </a:t>
            </a:r>
            <a:r>
              <a:rPr lang="en-US" sz="1600" dirty="0" err="1"/>
              <a:t>deres</a:t>
            </a:r>
            <a:r>
              <a:rPr lang="en-US" sz="1600" dirty="0"/>
              <a:t> </a:t>
            </a:r>
            <a:r>
              <a:rPr lang="en-US" sz="1600" dirty="0" err="1"/>
              <a:t>egne</a:t>
            </a:r>
            <a:r>
              <a:rPr lang="en-US" sz="1600" dirty="0"/>
              <a:t> </a:t>
            </a:r>
            <a:r>
              <a:rPr lang="en-US" sz="1600" dirty="0" err="1"/>
              <a:t>erfaringer</a:t>
            </a:r>
            <a:r>
              <a:rPr lang="en-US" sz="1600" dirty="0"/>
              <a:t>. </a:t>
            </a:r>
            <a:r>
              <a:rPr lang="en-US" sz="1600" dirty="0" err="1"/>
              <a:t>Hvordan</a:t>
            </a:r>
            <a:r>
              <a:rPr lang="en-US" sz="1600" dirty="0"/>
              <a:t> har de </a:t>
            </a:r>
            <a:r>
              <a:rPr lang="en-US" sz="1600" dirty="0" err="1"/>
              <a:t>oplevet</a:t>
            </a:r>
            <a:r>
              <a:rPr lang="en-US" sz="1600" dirty="0"/>
              <a:t> det på </a:t>
            </a:r>
            <a:r>
              <a:rPr lang="en-US" sz="1600" dirty="0" err="1"/>
              <a:t>egen</a:t>
            </a:r>
            <a:r>
              <a:rPr lang="en-US" sz="1600" dirty="0"/>
              <a:t> </a:t>
            </a:r>
            <a:r>
              <a:rPr lang="en-US" sz="1600" dirty="0" err="1"/>
              <a:t>krop</a:t>
            </a:r>
            <a:r>
              <a:rPr lang="en-US" sz="1600" dirty="0"/>
              <a:t>? </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b="1" dirty="0"/>
              <a:t>Tal, data </a:t>
            </a:r>
            <a:r>
              <a:rPr lang="en-US" sz="1600" b="1" dirty="0" err="1"/>
              <a:t>og</a:t>
            </a:r>
            <a:r>
              <a:rPr lang="en-US" sz="1600" b="1" dirty="0"/>
              <a:t> </a:t>
            </a:r>
            <a:r>
              <a:rPr lang="en-US" sz="1600" b="1" dirty="0" err="1"/>
              <a:t>grafikker</a:t>
            </a:r>
            <a:r>
              <a:rPr lang="en-US" sz="1600" b="1" dirty="0"/>
              <a:t> </a:t>
            </a:r>
          </a:p>
          <a:p>
            <a:pPr indent="-228600">
              <a:lnSpc>
                <a:spcPct val="90000"/>
              </a:lnSpc>
              <a:spcAft>
                <a:spcPts val="600"/>
              </a:spcAft>
              <a:buFont typeface="Arial" panose="020B0604020202020204" pitchFamily="34" charset="0"/>
              <a:buChar char="•"/>
            </a:pPr>
            <a:r>
              <a:rPr lang="en-US" sz="1600" dirty="0" err="1"/>
              <a:t>Gør</a:t>
            </a:r>
            <a:r>
              <a:rPr lang="en-US" sz="1600" dirty="0"/>
              <a:t> </a:t>
            </a:r>
            <a:r>
              <a:rPr lang="en-US" sz="1600" dirty="0" err="1"/>
              <a:t>historien</a:t>
            </a:r>
            <a:r>
              <a:rPr lang="en-US" sz="1600" dirty="0"/>
              <a:t> </a:t>
            </a:r>
            <a:r>
              <a:rPr lang="en-US" sz="1600" dirty="0" err="1"/>
              <a:t>endnu</a:t>
            </a:r>
            <a:r>
              <a:rPr lang="en-US" sz="1600" dirty="0"/>
              <a:t> mere </a:t>
            </a:r>
            <a:r>
              <a:rPr lang="en-US" sz="1600" dirty="0" err="1"/>
              <a:t>medieegnet</a:t>
            </a:r>
            <a:r>
              <a:rPr lang="en-US" sz="1600" dirty="0"/>
              <a:t> </a:t>
            </a:r>
            <a:r>
              <a:rPr lang="en-US" sz="1600" dirty="0" err="1"/>
              <a:t>ved</a:t>
            </a:r>
            <a:r>
              <a:rPr lang="en-US" sz="1600" dirty="0"/>
              <a:t> at </a:t>
            </a:r>
            <a:r>
              <a:rPr lang="en-US" sz="1600" dirty="0" err="1"/>
              <a:t>underbygge</a:t>
            </a:r>
            <a:r>
              <a:rPr lang="en-US" sz="1600" dirty="0"/>
              <a:t> den med </a:t>
            </a:r>
            <a:r>
              <a:rPr lang="en-US" sz="1600" dirty="0" err="1"/>
              <a:t>tal</a:t>
            </a:r>
            <a:r>
              <a:rPr lang="en-US" sz="1600" dirty="0"/>
              <a:t>, data, </a:t>
            </a:r>
            <a:r>
              <a:rPr lang="en-US" sz="1600" dirty="0" err="1"/>
              <a:t>fakta</a:t>
            </a:r>
            <a:r>
              <a:rPr lang="en-US" sz="1600" dirty="0"/>
              <a:t> </a:t>
            </a:r>
            <a:r>
              <a:rPr lang="en-US" sz="1600" dirty="0" err="1"/>
              <a:t>og</a:t>
            </a:r>
            <a:r>
              <a:rPr lang="en-US" sz="1600" dirty="0"/>
              <a:t> </a:t>
            </a:r>
            <a:r>
              <a:rPr lang="en-US" sz="1600" dirty="0" err="1"/>
              <a:t>grafikker</a:t>
            </a:r>
            <a:r>
              <a:rPr lang="en-US" sz="1600" dirty="0"/>
              <a:t>. </a:t>
            </a:r>
            <a:r>
              <a:rPr lang="en-US" sz="1600" dirty="0" err="1"/>
              <a:t>Undersøgelser</a:t>
            </a:r>
            <a:r>
              <a:rPr lang="en-US" sz="1600" dirty="0"/>
              <a:t>, </a:t>
            </a:r>
            <a:r>
              <a:rPr lang="en-US" sz="1600" dirty="0" err="1"/>
              <a:t>analyser</a:t>
            </a:r>
            <a:r>
              <a:rPr lang="en-US" sz="1600" dirty="0"/>
              <a:t> </a:t>
            </a:r>
            <a:r>
              <a:rPr lang="en-US" sz="1600" dirty="0" err="1"/>
              <a:t>og</a:t>
            </a:r>
            <a:r>
              <a:rPr lang="en-US" sz="1600" dirty="0"/>
              <a:t> </a:t>
            </a:r>
            <a:r>
              <a:rPr lang="en-US" sz="1600" dirty="0" err="1"/>
              <a:t>meningsmålinger</a:t>
            </a:r>
            <a:r>
              <a:rPr lang="en-US" sz="1600" dirty="0"/>
              <a:t> er </a:t>
            </a:r>
            <a:r>
              <a:rPr lang="en-US" sz="1600" dirty="0" err="1"/>
              <a:t>godt</a:t>
            </a:r>
            <a:r>
              <a:rPr lang="en-US" sz="1600" dirty="0"/>
              <a:t> </a:t>
            </a:r>
            <a:r>
              <a:rPr lang="en-US" sz="1600" dirty="0" err="1"/>
              <a:t>stof</a:t>
            </a:r>
            <a:r>
              <a:rPr lang="en-US" sz="1600" dirty="0"/>
              <a:t> </a:t>
            </a:r>
            <a:r>
              <a:rPr lang="en-US" sz="1600" dirty="0" err="1"/>
              <a:t>i</a:t>
            </a:r>
            <a:r>
              <a:rPr lang="en-US" sz="1600" dirty="0"/>
              <a:t> </a:t>
            </a:r>
            <a:r>
              <a:rPr lang="en-US" sz="1600" dirty="0" err="1"/>
              <a:t>medierne</a:t>
            </a:r>
            <a:r>
              <a:rPr lang="en-US" sz="1600" dirty="0"/>
              <a:t> </a:t>
            </a:r>
            <a:r>
              <a:rPr lang="en-US" sz="1600" dirty="0" err="1"/>
              <a:t>og</a:t>
            </a:r>
            <a:r>
              <a:rPr lang="en-US" sz="1600" dirty="0"/>
              <a:t> </a:t>
            </a:r>
            <a:r>
              <a:rPr lang="en-US" sz="1600" dirty="0" err="1"/>
              <a:t>ofte</a:t>
            </a:r>
            <a:r>
              <a:rPr lang="en-US" sz="1600" dirty="0"/>
              <a:t> </a:t>
            </a:r>
            <a:r>
              <a:rPr lang="en-US" sz="1600" dirty="0" err="1"/>
              <a:t>gode</a:t>
            </a:r>
            <a:r>
              <a:rPr lang="en-US" sz="1600" dirty="0"/>
              <a:t> </a:t>
            </a:r>
            <a:r>
              <a:rPr lang="en-US" sz="1600" dirty="0" err="1"/>
              <a:t>historier</a:t>
            </a:r>
            <a:r>
              <a:rPr lang="en-US" sz="1600" dirty="0"/>
              <a:t> </a:t>
            </a:r>
            <a:r>
              <a:rPr lang="en-US" sz="1600" dirty="0" err="1"/>
              <a:t>i</a:t>
            </a:r>
            <a:r>
              <a:rPr lang="en-US" sz="1600" dirty="0"/>
              <a:t> sig </a:t>
            </a:r>
            <a:r>
              <a:rPr lang="en-US" sz="1600" dirty="0" err="1"/>
              <a:t>selv</a:t>
            </a:r>
            <a:r>
              <a:rPr lang="en-US" sz="1600" dirty="0"/>
              <a:t>. </a:t>
            </a:r>
          </a:p>
          <a:p>
            <a:pPr indent="-228600">
              <a:lnSpc>
                <a:spcPct val="90000"/>
              </a:lnSpc>
              <a:spcAft>
                <a:spcPts val="600"/>
              </a:spcAft>
              <a:buFont typeface="Arial" panose="020B0604020202020204" pitchFamily="34" charset="0"/>
              <a:buChar char="•"/>
            </a:pPr>
            <a:endParaRPr lang="en-US" sz="1600" dirty="0">
              <a:effectLst/>
            </a:endParaRP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effectLst/>
            </a:endParaRPr>
          </a:p>
        </p:txBody>
      </p:sp>
    </p:spTree>
    <p:extLst>
      <p:ext uri="{BB962C8B-B14F-4D97-AF65-F5344CB8AC3E}">
        <p14:creationId xmlns:p14="http://schemas.microsoft.com/office/powerpoint/2010/main" val="218934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DB70D-FF1F-C544-B5B8-A0271521951E}"/>
              </a:ext>
            </a:extLst>
          </p:cNvPr>
          <p:cNvSpPr>
            <a:spLocks noGrp="1"/>
          </p:cNvSpPr>
          <p:nvPr>
            <p:ph type="title"/>
          </p:nvPr>
        </p:nvSpPr>
        <p:spPr>
          <a:xfrm>
            <a:off x="5418667" y="552182"/>
            <a:ext cx="6316132" cy="5306751"/>
          </a:xfrm>
          <a:noFill/>
        </p:spPr>
        <p:txBody>
          <a:bodyPr vert="horz" lIns="91440" tIns="45720" rIns="91440" bIns="45720" rtlCol="0" anchor="b">
            <a:normAutofit fontScale="90000"/>
          </a:bodyPr>
          <a:lstStyle/>
          <a:p>
            <a:br>
              <a:rPr lang="en-US" sz="1300" b="1" dirty="0"/>
            </a:br>
            <a:br>
              <a:rPr lang="en-US" sz="1300" b="1" dirty="0"/>
            </a:br>
            <a:br>
              <a:rPr lang="en-US" sz="1300" b="1" dirty="0"/>
            </a:br>
            <a:br>
              <a:rPr lang="en-US" sz="1300" b="1" dirty="0"/>
            </a:br>
            <a:br>
              <a:rPr lang="en-US" sz="1300" b="1" dirty="0"/>
            </a:br>
            <a:br>
              <a:rPr lang="en-US" sz="1300" b="1" dirty="0"/>
            </a:br>
            <a:br>
              <a:rPr lang="en-US" sz="2400" b="1" dirty="0"/>
            </a:br>
            <a:br>
              <a:rPr lang="en-US" sz="2400" dirty="0"/>
            </a:br>
            <a:r>
              <a:rPr lang="en-US" sz="2400" b="1" dirty="0" err="1"/>
              <a:t>Overskriften</a:t>
            </a:r>
            <a:r>
              <a:rPr lang="en-US" sz="2400" b="1" dirty="0"/>
              <a:t> </a:t>
            </a:r>
            <a:r>
              <a:rPr lang="en-US" sz="2400" b="1" dirty="0" err="1"/>
              <a:t>er</a:t>
            </a:r>
            <a:r>
              <a:rPr lang="en-US" sz="2400" b="1" dirty="0"/>
              <a:t> den </a:t>
            </a:r>
            <a:r>
              <a:rPr lang="en-US" sz="2400" b="1" dirty="0" err="1"/>
              <a:t>knivskarpe</a:t>
            </a:r>
            <a:r>
              <a:rPr lang="en-US" sz="2400" b="1" dirty="0"/>
              <a:t> </a:t>
            </a:r>
            <a:r>
              <a:rPr lang="en-US" sz="2400" b="1" dirty="0" err="1"/>
              <a:t>essens</a:t>
            </a:r>
            <a:r>
              <a:rPr lang="en-US" sz="2400" b="1" dirty="0"/>
              <a:t> af </a:t>
            </a:r>
            <a:r>
              <a:rPr lang="en-US" sz="2400" b="1" dirty="0" err="1"/>
              <a:t>dit</a:t>
            </a:r>
            <a:r>
              <a:rPr lang="en-US" sz="2400" b="1" dirty="0"/>
              <a:t> </a:t>
            </a:r>
            <a:r>
              <a:rPr lang="en-US" sz="2400" b="1" dirty="0" err="1"/>
              <a:t>budskab</a:t>
            </a:r>
            <a:r>
              <a:rPr lang="en-US" sz="2400" b="1" dirty="0"/>
              <a:t>. </a:t>
            </a:r>
            <a:br>
              <a:rPr lang="en-US" sz="2400" dirty="0"/>
            </a:br>
            <a:br>
              <a:rPr lang="en-US" sz="2400" dirty="0"/>
            </a:br>
            <a:br>
              <a:rPr lang="en-US" sz="2400" dirty="0"/>
            </a:br>
            <a:br>
              <a:rPr lang="en-US" sz="2400" dirty="0"/>
            </a:br>
            <a:r>
              <a:rPr lang="en-US" sz="2400" dirty="0"/>
              <a:t>Du </a:t>
            </a:r>
            <a:r>
              <a:rPr lang="en-US" sz="2400" dirty="0" err="1"/>
              <a:t>ved</a:t>
            </a:r>
            <a:r>
              <a:rPr lang="en-US" sz="2400" dirty="0"/>
              <a:t>, at du har et </a:t>
            </a:r>
            <a:r>
              <a:rPr lang="en-US" sz="2400" dirty="0" err="1"/>
              <a:t>stærk</a:t>
            </a:r>
            <a:r>
              <a:rPr lang="en-US" sz="2400" dirty="0"/>
              <a:t> </a:t>
            </a:r>
            <a:r>
              <a:rPr lang="en-US" sz="2400" dirty="0" err="1"/>
              <a:t>budskab</a:t>
            </a:r>
            <a:r>
              <a:rPr lang="en-US" sz="2400" dirty="0"/>
              <a:t>, </a:t>
            </a:r>
            <a:r>
              <a:rPr lang="en-US" sz="2400" dirty="0" err="1"/>
              <a:t>når</a:t>
            </a:r>
            <a:r>
              <a:rPr lang="en-US" sz="2400" dirty="0"/>
              <a:t> du </a:t>
            </a:r>
            <a:r>
              <a:rPr lang="en-US" sz="2400" dirty="0" err="1"/>
              <a:t>kan</a:t>
            </a:r>
            <a:r>
              <a:rPr lang="en-US" sz="2400" dirty="0"/>
              <a:t> </a:t>
            </a:r>
            <a:r>
              <a:rPr lang="en-US" sz="2400" dirty="0" err="1"/>
              <a:t>formulere</a:t>
            </a:r>
            <a:r>
              <a:rPr lang="en-US" sz="2400" dirty="0"/>
              <a:t> det med få, </a:t>
            </a:r>
            <a:r>
              <a:rPr lang="en-US" sz="2400" dirty="0" err="1"/>
              <a:t>præcise</a:t>
            </a:r>
            <a:r>
              <a:rPr lang="en-US" sz="2400" dirty="0"/>
              <a:t> og </a:t>
            </a:r>
            <a:r>
              <a:rPr lang="en-US" sz="2400" dirty="0" err="1"/>
              <a:t>velvalgte</a:t>
            </a:r>
            <a:r>
              <a:rPr lang="en-US" sz="2400" dirty="0"/>
              <a:t> ord. </a:t>
            </a:r>
            <a:br>
              <a:rPr lang="en-US" sz="2400" dirty="0"/>
            </a:br>
            <a:br>
              <a:rPr lang="en-US" sz="2400" dirty="0"/>
            </a:br>
            <a:r>
              <a:rPr lang="en-US" sz="2400" dirty="0"/>
              <a:t>Det </a:t>
            </a:r>
            <a:r>
              <a:rPr lang="en-US" sz="2400" dirty="0" err="1"/>
              <a:t>er</a:t>
            </a:r>
            <a:r>
              <a:rPr lang="en-US" sz="2400" dirty="0"/>
              <a:t> </a:t>
            </a:r>
            <a:r>
              <a:rPr lang="en-US" sz="2400" dirty="0" err="1"/>
              <a:t>overskriften</a:t>
            </a:r>
            <a:r>
              <a:rPr lang="en-US" sz="2400" dirty="0"/>
              <a:t>, </a:t>
            </a:r>
            <a:r>
              <a:rPr lang="en-US" sz="2400" dirty="0" err="1"/>
              <a:t>modtageren</a:t>
            </a:r>
            <a:r>
              <a:rPr lang="en-US" sz="2400" dirty="0"/>
              <a:t> ser </a:t>
            </a:r>
            <a:r>
              <a:rPr lang="en-US" sz="2400" dirty="0" err="1"/>
              <a:t>som</a:t>
            </a:r>
            <a:r>
              <a:rPr lang="en-US" sz="2400" dirty="0"/>
              <a:t> det </a:t>
            </a:r>
            <a:r>
              <a:rPr lang="en-US" sz="2400" dirty="0" err="1"/>
              <a:t>første</a:t>
            </a:r>
            <a:r>
              <a:rPr lang="en-US" sz="2400" dirty="0"/>
              <a:t>. Det </a:t>
            </a:r>
            <a:r>
              <a:rPr lang="en-US" sz="2400" dirty="0" err="1"/>
              <a:t>er</a:t>
            </a:r>
            <a:r>
              <a:rPr lang="en-US" sz="2400" dirty="0"/>
              <a:t> den, der </a:t>
            </a:r>
            <a:r>
              <a:rPr lang="en-US" sz="2400" dirty="0" err="1"/>
              <a:t>vækker</a:t>
            </a:r>
            <a:r>
              <a:rPr lang="en-US" sz="2400" dirty="0"/>
              <a:t> </a:t>
            </a:r>
            <a:r>
              <a:rPr lang="en-US" sz="2400" dirty="0" err="1"/>
              <a:t>interessen</a:t>
            </a:r>
            <a:r>
              <a:rPr lang="en-US" sz="2400" dirty="0"/>
              <a:t> og </a:t>
            </a:r>
            <a:r>
              <a:rPr lang="en-US" sz="2400" dirty="0" err="1"/>
              <a:t>pirrer</a:t>
            </a:r>
            <a:r>
              <a:rPr lang="en-US" sz="2400" dirty="0"/>
              <a:t> </a:t>
            </a:r>
            <a:r>
              <a:rPr lang="en-US" sz="2400" dirty="0" err="1"/>
              <a:t>modtagerens</a:t>
            </a:r>
            <a:r>
              <a:rPr lang="en-US" sz="2400" dirty="0"/>
              <a:t> </a:t>
            </a:r>
            <a:r>
              <a:rPr lang="en-US" sz="2400" dirty="0" err="1"/>
              <a:t>nysgerrighed</a:t>
            </a:r>
            <a:r>
              <a:rPr lang="en-US" sz="2400" dirty="0"/>
              <a:t> til at vide mere. </a:t>
            </a:r>
            <a:br>
              <a:rPr lang="en-US" sz="2400" dirty="0">
                <a:effectLst/>
              </a:rPr>
            </a:br>
            <a:br>
              <a:rPr lang="en-US" sz="2400" b="1" dirty="0">
                <a:effectLst/>
              </a:rPr>
            </a:br>
            <a:r>
              <a:rPr lang="en-US" sz="2400" dirty="0"/>
              <a:t>Den </a:t>
            </a:r>
            <a:r>
              <a:rPr lang="en-US" sz="2400" dirty="0" err="1"/>
              <a:t>skarpe</a:t>
            </a:r>
            <a:r>
              <a:rPr lang="en-US" sz="2400" dirty="0"/>
              <a:t> </a:t>
            </a:r>
            <a:r>
              <a:rPr lang="en-US" sz="2400" dirty="0" err="1"/>
              <a:t>overskrift</a:t>
            </a:r>
            <a:r>
              <a:rPr lang="en-US" sz="2400" dirty="0"/>
              <a:t> </a:t>
            </a:r>
            <a:r>
              <a:rPr lang="en-US" sz="2400" dirty="0" err="1"/>
              <a:t>genbruger</a:t>
            </a:r>
            <a:r>
              <a:rPr lang="en-US" sz="2400" dirty="0"/>
              <a:t> du i al din </a:t>
            </a:r>
            <a:r>
              <a:rPr lang="en-US" sz="2400" dirty="0" err="1"/>
              <a:t>kommunikation</a:t>
            </a:r>
            <a:r>
              <a:rPr lang="en-US" sz="2400" dirty="0"/>
              <a:t>. Den </a:t>
            </a:r>
            <a:r>
              <a:rPr lang="en-US" sz="2400" dirty="0" err="1"/>
              <a:t>går</a:t>
            </a:r>
            <a:r>
              <a:rPr lang="en-US" sz="2400" dirty="0"/>
              <a:t> </a:t>
            </a:r>
            <a:r>
              <a:rPr lang="en-US" sz="2400" dirty="0" err="1"/>
              <a:t>igen</a:t>
            </a:r>
            <a:r>
              <a:rPr lang="en-US" sz="2400" dirty="0"/>
              <a:t> </a:t>
            </a:r>
            <a:r>
              <a:rPr lang="en-US" sz="2400" dirty="0" err="1"/>
              <a:t>i</a:t>
            </a:r>
            <a:r>
              <a:rPr lang="en-US" sz="2400" dirty="0"/>
              <a:t> </a:t>
            </a:r>
            <a:r>
              <a:rPr lang="en-US" sz="2400" dirty="0" err="1"/>
              <a:t>pressemeddelelsen</a:t>
            </a:r>
            <a:r>
              <a:rPr lang="en-US" sz="2400" dirty="0"/>
              <a:t>, i </a:t>
            </a:r>
            <a:r>
              <a:rPr lang="en-US" sz="2400" dirty="0" err="1"/>
              <a:t>nyhedsbrevene</a:t>
            </a:r>
            <a:r>
              <a:rPr lang="en-US" sz="2400" dirty="0"/>
              <a:t>, i </a:t>
            </a:r>
            <a:r>
              <a:rPr lang="en-US" sz="2400" dirty="0" err="1"/>
              <a:t>præsentations</a:t>
            </a:r>
            <a:r>
              <a:rPr lang="en-US" sz="2400" dirty="0"/>
              <a:t>- </a:t>
            </a:r>
            <a:r>
              <a:rPr lang="en-US" sz="2400" dirty="0" err="1"/>
              <a:t>materialet</a:t>
            </a:r>
            <a:r>
              <a:rPr lang="en-US" sz="2400" dirty="0"/>
              <a:t>, i </a:t>
            </a:r>
            <a:r>
              <a:rPr lang="en-US" sz="2400" dirty="0" err="1"/>
              <a:t>tweetene</a:t>
            </a:r>
            <a:r>
              <a:rPr lang="en-US" sz="2400" dirty="0"/>
              <a:t>, på LinkedIn </a:t>
            </a:r>
            <a:r>
              <a:rPr lang="en-US" sz="2400" dirty="0" err="1"/>
              <a:t>og</a:t>
            </a:r>
            <a:r>
              <a:rPr lang="en-US" sz="2400" dirty="0"/>
              <a:t> Facebook. </a:t>
            </a:r>
            <a:br>
              <a:rPr lang="en-US" sz="1300" dirty="0">
                <a:effectLst/>
              </a:rPr>
            </a:br>
            <a:endParaRPr lang="en-US" sz="1300" dirty="0"/>
          </a:p>
        </p:txBody>
      </p:sp>
      <p:pic>
        <p:nvPicPr>
          <p:cNvPr id="4" name="Picture 3">
            <a:extLst>
              <a:ext uri="{FF2B5EF4-FFF2-40B4-BE49-F238E27FC236}">
                <a16:creationId xmlns:a16="http://schemas.microsoft.com/office/drawing/2014/main" id="{E4A6AFE8-AAB8-4DBE-AF8B-9795595C0040}"/>
              </a:ext>
            </a:extLst>
          </p:cNvPr>
          <p:cNvPicPr>
            <a:picLocks noChangeAspect="1"/>
          </p:cNvPicPr>
          <p:nvPr/>
        </p:nvPicPr>
        <p:blipFill rotWithShape="1">
          <a:blip r:embed="rId2"/>
          <a:srcRect l="28858" r="16538"/>
          <a:stretch/>
        </p:blipFill>
        <p:spPr>
          <a:xfrm>
            <a:off x="20" y="10"/>
            <a:ext cx="4992985" cy="6857990"/>
          </a:xfrm>
          <a:prstGeom prst="rect">
            <a:avLst/>
          </a:prstGeom>
        </p:spPr>
      </p:pic>
    </p:spTree>
    <p:extLst>
      <p:ext uri="{BB962C8B-B14F-4D97-AF65-F5344CB8AC3E}">
        <p14:creationId xmlns:p14="http://schemas.microsoft.com/office/powerpoint/2010/main" val="279774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97A237-176C-ED43-8889-A2A4F0DA6448}"/>
              </a:ext>
            </a:extLst>
          </p:cNvPr>
          <p:cNvSpPr>
            <a:spLocks noGrp="1"/>
          </p:cNvSpPr>
          <p:nvPr>
            <p:ph type="title"/>
          </p:nvPr>
        </p:nvSpPr>
        <p:spPr>
          <a:xfrm>
            <a:off x="1097280" y="325550"/>
            <a:ext cx="10058400" cy="504419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800" dirty="0"/>
            </a:br>
            <a:r>
              <a:rPr lang="en-US" sz="1800" b="1" dirty="0"/>
              <a:t>Guide </a:t>
            </a:r>
            <a:r>
              <a:rPr lang="en-US" sz="1800" b="1" dirty="0" err="1"/>
              <a:t>til</a:t>
            </a:r>
            <a:r>
              <a:rPr lang="en-US" sz="1800" b="1" dirty="0"/>
              <a:t> den </a:t>
            </a:r>
            <a:r>
              <a:rPr lang="en-US" sz="1800" b="1" dirty="0" err="1"/>
              <a:t>stærke</a:t>
            </a:r>
            <a:r>
              <a:rPr lang="en-US" sz="1800" b="1" dirty="0"/>
              <a:t> </a:t>
            </a:r>
            <a:r>
              <a:rPr lang="en-US" sz="1800" b="1" dirty="0" err="1"/>
              <a:t>overskrift</a:t>
            </a:r>
            <a:r>
              <a:rPr lang="en-US" sz="1800" b="1" dirty="0"/>
              <a:t> </a:t>
            </a:r>
            <a:br>
              <a:rPr lang="en-US" sz="1800" b="1" dirty="0"/>
            </a:br>
            <a:br>
              <a:rPr lang="en-US" sz="1800" b="1" dirty="0"/>
            </a:br>
            <a:br>
              <a:rPr lang="en-US" sz="1800" b="1" dirty="0"/>
            </a:br>
            <a:br>
              <a:rPr lang="en-US" sz="1800" b="1" dirty="0"/>
            </a:br>
            <a:r>
              <a:rPr lang="en-US" sz="1800" b="1" dirty="0" err="1"/>
              <a:t>Gør</a:t>
            </a:r>
            <a:r>
              <a:rPr lang="en-US" sz="1800" b="1" dirty="0"/>
              <a:t> </a:t>
            </a:r>
            <a:r>
              <a:rPr lang="en-US" sz="1800" b="1" dirty="0" err="1"/>
              <a:t>overskriften</a:t>
            </a:r>
            <a:r>
              <a:rPr lang="en-US" sz="1800" b="1" dirty="0"/>
              <a:t> </a:t>
            </a:r>
            <a:r>
              <a:rPr lang="en-US" sz="1800" b="1" dirty="0" err="1"/>
              <a:t>æggende</a:t>
            </a:r>
            <a:r>
              <a:rPr lang="en-US" sz="1800" b="1" dirty="0"/>
              <a:t>, </a:t>
            </a:r>
            <a:r>
              <a:rPr lang="en-US" sz="1800" b="1" dirty="0" err="1"/>
              <a:t>vækkende</a:t>
            </a:r>
            <a:r>
              <a:rPr lang="en-US" sz="1800" b="1" dirty="0"/>
              <a:t> </a:t>
            </a:r>
            <a:r>
              <a:rPr lang="en-US" sz="1800" b="1" dirty="0" err="1"/>
              <a:t>og</a:t>
            </a:r>
            <a:r>
              <a:rPr lang="en-US" sz="1800" b="1" dirty="0"/>
              <a:t> </a:t>
            </a:r>
            <a:r>
              <a:rPr lang="en-US" sz="1800" b="1" dirty="0" err="1"/>
              <a:t>dækkende</a:t>
            </a:r>
            <a:r>
              <a:rPr lang="en-US" sz="1800" b="1" dirty="0"/>
              <a:t> </a:t>
            </a:r>
            <a:br>
              <a:rPr lang="en-US" sz="1800" b="1" dirty="0">
                <a:effectLst/>
              </a:rPr>
            </a:br>
            <a:r>
              <a:rPr lang="en-US" sz="1800" b="1" dirty="0" err="1"/>
              <a:t>Overskriften</a:t>
            </a:r>
            <a:r>
              <a:rPr lang="en-US" sz="1800" b="1" dirty="0"/>
              <a:t> </a:t>
            </a:r>
            <a:r>
              <a:rPr lang="en-US" sz="1800" b="1" dirty="0" err="1"/>
              <a:t>skal</a:t>
            </a:r>
            <a:r>
              <a:rPr lang="en-US" sz="1800" b="1" dirty="0"/>
              <a:t> </a:t>
            </a:r>
            <a:r>
              <a:rPr lang="en-US" sz="1800" b="1" dirty="0" err="1"/>
              <a:t>pirre</a:t>
            </a:r>
            <a:r>
              <a:rPr lang="en-US" sz="1800" b="1" dirty="0"/>
              <a:t> </a:t>
            </a:r>
            <a:r>
              <a:rPr lang="en-US" sz="1800" b="1" dirty="0" err="1"/>
              <a:t>nysgerrigheden</a:t>
            </a:r>
            <a:r>
              <a:rPr lang="en-US" sz="1800" b="1" dirty="0"/>
              <a:t>, den </a:t>
            </a:r>
            <a:r>
              <a:rPr lang="en-US" sz="1800" b="1" dirty="0" err="1"/>
              <a:t>skal</a:t>
            </a:r>
            <a:r>
              <a:rPr lang="en-US" sz="1800" b="1" dirty="0"/>
              <a:t> </a:t>
            </a:r>
            <a:r>
              <a:rPr lang="en-US" sz="1800" b="1" dirty="0" err="1"/>
              <a:t>vække</a:t>
            </a:r>
            <a:r>
              <a:rPr lang="en-US" sz="1800" b="1" dirty="0"/>
              <a:t> </a:t>
            </a:r>
            <a:r>
              <a:rPr lang="en-US" sz="1800" b="1" dirty="0" err="1"/>
              <a:t>opmærksomheden</a:t>
            </a:r>
            <a:r>
              <a:rPr lang="en-US" sz="1800" b="1" dirty="0"/>
              <a:t>, </a:t>
            </a:r>
            <a:r>
              <a:rPr lang="en-US" sz="1800" b="1" dirty="0" err="1"/>
              <a:t>og</a:t>
            </a:r>
            <a:r>
              <a:rPr lang="en-US" sz="1800" b="1" dirty="0"/>
              <a:t> den </a:t>
            </a:r>
            <a:r>
              <a:rPr lang="en-US" sz="1800" b="1" dirty="0" err="1"/>
              <a:t>skal</a:t>
            </a:r>
            <a:r>
              <a:rPr lang="en-US" sz="1800" b="1" dirty="0"/>
              <a:t> </a:t>
            </a:r>
            <a:r>
              <a:rPr lang="en-US" sz="1800" b="1" dirty="0" err="1"/>
              <a:t>holde</a:t>
            </a:r>
            <a:r>
              <a:rPr lang="en-US" sz="1800" b="1" dirty="0"/>
              <a:t>, </a:t>
            </a:r>
            <a:r>
              <a:rPr lang="en-US" sz="1800" b="1" dirty="0" err="1"/>
              <a:t>hvad</a:t>
            </a:r>
            <a:r>
              <a:rPr lang="en-US" sz="1800" b="1" dirty="0"/>
              <a:t> den lover. </a:t>
            </a:r>
            <a:br>
              <a:rPr lang="en-US" sz="1800" b="1" dirty="0"/>
            </a:br>
            <a:br>
              <a:rPr lang="en-US" sz="1800" b="1" dirty="0">
                <a:effectLst/>
              </a:rPr>
            </a:br>
            <a:r>
              <a:rPr lang="en-US" sz="1800" b="1" dirty="0" err="1"/>
              <a:t>Gør</a:t>
            </a:r>
            <a:r>
              <a:rPr lang="en-US" sz="1800" b="1" dirty="0"/>
              <a:t> den </a:t>
            </a:r>
            <a:r>
              <a:rPr lang="en-US" sz="1800" b="1" dirty="0" err="1"/>
              <a:t>vedkommende</a:t>
            </a:r>
            <a:r>
              <a:rPr lang="en-US" sz="1800" b="1" dirty="0"/>
              <a:t> </a:t>
            </a:r>
            <a:br>
              <a:rPr lang="en-US" sz="1800" b="1" dirty="0">
                <a:effectLst/>
              </a:rPr>
            </a:br>
            <a:r>
              <a:rPr lang="en-US" sz="1800" b="1" dirty="0" err="1"/>
              <a:t>Skab</a:t>
            </a:r>
            <a:r>
              <a:rPr lang="en-US" sz="1800" b="1" dirty="0"/>
              <a:t> </a:t>
            </a:r>
            <a:r>
              <a:rPr lang="en-US" sz="1800" b="1" dirty="0" err="1"/>
              <a:t>identifikation</a:t>
            </a:r>
            <a:r>
              <a:rPr lang="en-US" sz="1800" b="1" dirty="0"/>
              <a:t> </a:t>
            </a:r>
            <a:r>
              <a:rPr lang="en-US" sz="1800" b="1" dirty="0" err="1"/>
              <a:t>i</a:t>
            </a:r>
            <a:r>
              <a:rPr lang="en-US" sz="1800" b="1" dirty="0"/>
              <a:t> </a:t>
            </a:r>
            <a:r>
              <a:rPr lang="en-US" sz="1800" b="1" dirty="0" err="1"/>
              <a:t>overskriften</a:t>
            </a:r>
            <a:r>
              <a:rPr lang="en-US" sz="1800" b="1" dirty="0"/>
              <a:t> </a:t>
            </a:r>
            <a:r>
              <a:rPr lang="en-US" sz="1800" b="1" dirty="0" err="1"/>
              <a:t>ved</a:t>
            </a:r>
            <a:r>
              <a:rPr lang="en-US" sz="1800" b="1" dirty="0"/>
              <a:t> at tale </a:t>
            </a:r>
            <a:r>
              <a:rPr lang="en-US" sz="1800" b="1" dirty="0" err="1"/>
              <a:t>direkte</a:t>
            </a:r>
            <a:r>
              <a:rPr lang="en-US" sz="1800" b="1" dirty="0"/>
              <a:t> </a:t>
            </a:r>
            <a:r>
              <a:rPr lang="en-US" sz="1800" b="1" dirty="0" err="1"/>
              <a:t>til</a:t>
            </a:r>
            <a:r>
              <a:rPr lang="en-US" sz="1800" b="1" dirty="0"/>
              <a:t> </a:t>
            </a:r>
            <a:r>
              <a:rPr lang="en-US" sz="1800" b="1" dirty="0" err="1"/>
              <a:t>læseren</a:t>
            </a:r>
            <a:r>
              <a:rPr lang="en-US" sz="1800" b="1" dirty="0"/>
              <a:t> </a:t>
            </a:r>
            <a:r>
              <a:rPr lang="en-US" sz="1800" b="1" dirty="0" err="1"/>
              <a:t>eller</a:t>
            </a:r>
            <a:r>
              <a:rPr lang="en-US" sz="1800" b="1" dirty="0"/>
              <a:t> </a:t>
            </a:r>
            <a:r>
              <a:rPr lang="en-US" sz="1800" b="1" dirty="0" err="1"/>
              <a:t>ved</a:t>
            </a:r>
            <a:r>
              <a:rPr lang="en-US" sz="1800" b="1" dirty="0"/>
              <a:t> at tale om </a:t>
            </a:r>
            <a:r>
              <a:rPr lang="en-US" sz="1800" b="1" dirty="0" err="1"/>
              <a:t>noget</a:t>
            </a:r>
            <a:r>
              <a:rPr lang="en-US" sz="1800" b="1" dirty="0"/>
              <a:t>, </a:t>
            </a:r>
            <a:r>
              <a:rPr lang="en-US" sz="1800" b="1" dirty="0" err="1"/>
              <a:t>som</a:t>
            </a:r>
            <a:r>
              <a:rPr lang="en-US" sz="1800" b="1" dirty="0"/>
              <a:t> </a:t>
            </a:r>
            <a:r>
              <a:rPr lang="en-US" sz="1800" b="1" dirty="0" err="1"/>
              <a:t>læseren</a:t>
            </a:r>
            <a:r>
              <a:rPr lang="en-US" sz="1800" b="1" dirty="0"/>
              <a:t> </a:t>
            </a:r>
            <a:r>
              <a:rPr lang="en-US" sz="1800" b="1" dirty="0" err="1"/>
              <a:t>kan</a:t>
            </a:r>
            <a:r>
              <a:rPr lang="en-US" sz="1800" b="1" dirty="0"/>
              <a:t> </a:t>
            </a:r>
            <a:br>
              <a:rPr lang="en-US" sz="1800" b="1" dirty="0"/>
            </a:br>
            <a:r>
              <a:rPr lang="en-US" sz="1800" b="1" dirty="0" err="1"/>
              <a:t>identificere</a:t>
            </a:r>
            <a:r>
              <a:rPr lang="en-US" sz="1800" b="1" dirty="0"/>
              <a:t> sig med. </a:t>
            </a:r>
            <a:br>
              <a:rPr lang="en-US" sz="1800" b="1" dirty="0"/>
            </a:br>
            <a:br>
              <a:rPr lang="en-US" sz="1800" b="1" dirty="0">
                <a:effectLst/>
              </a:rPr>
            </a:br>
            <a:r>
              <a:rPr lang="en-US" sz="1800" b="1" dirty="0" err="1"/>
              <a:t>Vær</a:t>
            </a:r>
            <a:r>
              <a:rPr lang="en-US" sz="1800" b="1" dirty="0"/>
              <a:t> gerne </a:t>
            </a:r>
            <a:r>
              <a:rPr lang="en-US" sz="1800" b="1" dirty="0" err="1"/>
              <a:t>lidt</a:t>
            </a:r>
            <a:r>
              <a:rPr lang="en-US" sz="1800" b="1" dirty="0"/>
              <a:t> </a:t>
            </a:r>
            <a:r>
              <a:rPr lang="en-US" sz="1800" b="1" dirty="0" err="1"/>
              <a:t>kæk</a:t>
            </a:r>
            <a:r>
              <a:rPr lang="en-US" sz="1800" b="1" dirty="0"/>
              <a:t>! </a:t>
            </a:r>
            <a:br>
              <a:rPr lang="en-US" sz="1800" b="1" dirty="0"/>
            </a:br>
            <a:r>
              <a:rPr lang="en-US" sz="1800" b="1" dirty="0" err="1"/>
              <a:t>Overskriften</a:t>
            </a:r>
            <a:r>
              <a:rPr lang="en-US" sz="1800" b="1" dirty="0"/>
              <a:t> må gerne </a:t>
            </a:r>
            <a:r>
              <a:rPr lang="en-US" sz="1800" b="1" dirty="0" err="1"/>
              <a:t>være</a:t>
            </a:r>
            <a:r>
              <a:rPr lang="en-US" sz="1800" b="1" dirty="0"/>
              <a:t> </a:t>
            </a:r>
            <a:r>
              <a:rPr lang="en-US" sz="1800" b="1" dirty="0" err="1"/>
              <a:t>lidt</a:t>
            </a:r>
            <a:r>
              <a:rPr lang="en-US" sz="1800" b="1" dirty="0"/>
              <a:t> </a:t>
            </a:r>
            <a:r>
              <a:rPr lang="en-US" sz="1800" b="1" dirty="0" err="1"/>
              <a:t>kæk</a:t>
            </a:r>
            <a:r>
              <a:rPr lang="en-US" sz="1800" b="1" dirty="0"/>
              <a:t> </a:t>
            </a:r>
            <a:r>
              <a:rPr lang="en-US" sz="1800" b="1" dirty="0" err="1"/>
              <a:t>og</a:t>
            </a:r>
            <a:r>
              <a:rPr lang="en-US" sz="1800" b="1" dirty="0"/>
              <a:t> </a:t>
            </a:r>
            <a:r>
              <a:rPr lang="en-US" sz="1800" b="1" dirty="0" err="1"/>
              <a:t>virke</a:t>
            </a:r>
            <a:r>
              <a:rPr lang="en-US" sz="1800" b="1" dirty="0"/>
              <a:t> </a:t>
            </a:r>
            <a:r>
              <a:rPr lang="en-US" sz="1800" b="1" dirty="0" err="1"/>
              <a:t>undrende</a:t>
            </a:r>
            <a:r>
              <a:rPr lang="en-US" sz="1800" b="1" dirty="0"/>
              <a:t> på </a:t>
            </a:r>
            <a:r>
              <a:rPr lang="en-US" sz="1800" b="1" dirty="0" err="1"/>
              <a:t>læseren</a:t>
            </a:r>
            <a:r>
              <a:rPr lang="en-US" sz="1800" b="1" dirty="0"/>
              <a:t>. </a:t>
            </a:r>
            <a:br>
              <a:rPr lang="en-US" sz="1800" b="1" dirty="0"/>
            </a:br>
            <a:br>
              <a:rPr lang="en-US" sz="1800" b="1" dirty="0"/>
            </a:br>
            <a:r>
              <a:rPr lang="en-US" sz="1800" b="1" dirty="0"/>
              <a:t>Tal </a:t>
            </a:r>
            <a:r>
              <a:rPr lang="en-US" sz="1800" b="1" dirty="0" err="1"/>
              <a:t>i</a:t>
            </a:r>
            <a:r>
              <a:rPr lang="en-US" sz="1800" b="1" dirty="0"/>
              <a:t> </a:t>
            </a:r>
            <a:r>
              <a:rPr lang="en-US" sz="1800" b="1" dirty="0" err="1"/>
              <a:t>øjenhøjde</a:t>
            </a:r>
            <a:r>
              <a:rPr lang="en-US" sz="1800" b="1" dirty="0"/>
              <a:t> </a:t>
            </a:r>
            <a:r>
              <a:rPr lang="en-US" sz="1800" b="1" dirty="0" err="1"/>
              <a:t>til</a:t>
            </a:r>
            <a:r>
              <a:rPr lang="en-US" sz="1800" b="1" dirty="0"/>
              <a:t> </a:t>
            </a:r>
            <a:r>
              <a:rPr lang="en-US" sz="1800" b="1" dirty="0" err="1"/>
              <a:t>modtageren</a:t>
            </a:r>
            <a:r>
              <a:rPr lang="en-US" sz="1800" b="1" dirty="0"/>
              <a:t> </a:t>
            </a:r>
            <a:br>
              <a:rPr lang="en-US" sz="1800" b="1" dirty="0"/>
            </a:br>
            <a:r>
              <a:rPr lang="en-US" sz="1800" b="1" dirty="0"/>
              <a:t>Tal </a:t>
            </a:r>
            <a:r>
              <a:rPr lang="en-US" sz="1800" b="1" dirty="0" err="1"/>
              <a:t>aldrig</a:t>
            </a:r>
            <a:r>
              <a:rPr lang="en-US" sz="1800" b="1" dirty="0"/>
              <a:t> </a:t>
            </a:r>
            <a:r>
              <a:rPr lang="en-US" sz="1800" b="1" dirty="0" err="1"/>
              <a:t>ned</a:t>
            </a:r>
            <a:r>
              <a:rPr lang="en-US" sz="1800" b="1" dirty="0"/>
              <a:t> </a:t>
            </a:r>
            <a:r>
              <a:rPr lang="en-US" sz="1800" b="1" dirty="0" err="1"/>
              <a:t>til</a:t>
            </a:r>
            <a:r>
              <a:rPr lang="en-US" sz="1800" b="1" dirty="0"/>
              <a:t> </a:t>
            </a:r>
            <a:r>
              <a:rPr lang="en-US" sz="1800" b="1" dirty="0" err="1"/>
              <a:t>modtageren</a:t>
            </a:r>
            <a:r>
              <a:rPr lang="en-US" sz="1800" b="1" dirty="0"/>
              <a:t>, men lad </a:t>
            </a:r>
            <a:r>
              <a:rPr lang="en-US" sz="1800" b="1" dirty="0" err="1"/>
              <a:t>ogsa</a:t>
            </a:r>
            <a:r>
              <a:rPr lang="en-US" sz="1800" b="1" dirty="0"/>
              <a:t>̊ </a:t>
            </a:r>
            <a:r>
              <a:rPr lang="en-US" sz="1800" b="1" dirty="0" err="1"/>
              <a:t>være</a:t>
            </a:r>
            <a:r>
              <a:rPr lang="en-US" sz="1800" b="1" dirty="0"/>
              <a:t> med at tale op </a:t>
            </a:r>
            <a:r>
              <a:rPr lang="en-US" sz="1800" b="1" dirty="0" err="1"/>
              <a:t>til</a:t>
            </a:r>
            <a:r>
              <a:rPr lang="en-US" sz="1800" b="1" dirty="0"/>
              <a:t> </a:t>
            </a:r>
            <a:r>
              <a:rPr lang="en-US" sz="1800" b="1" dirty="0" err="1"/>
              <a:t>modtageren</a:t>
            </a:r>
            <a:r>
              <a:rPr lang="en-US" sz="1800" b="1" dirty="0"/>
              <a:t> </a:t>
            </a:r>
            <a:r>
              <a:rPr lang="en-US" sz="1800" b="1" dirty="0" err="1"/>
              <a:t>ved</a:t>
            </a:r>
            <a:r>
              <a:rPr lang="en-US" sz="1800" b="1" dirty="0"/>
              <a:t> at </a:t>
            </a:r>
            <a:r>
              <a:rPr lang="en-US" sz="1800" b="1" dirty="0" err="1"/>
              <a:t>forudsætte</a:t>
            </a:r>
            <a:r>
              <a:rPr lang="en-US" sz="1800" b="1" dirty="0"/>
              <a:t> </a:t>
            </a:r>
            <a:r>
              <a:rPr lang="en-US" sz="1800" b="1" dirty="0" err="1"/>
              <a:t>specialviden</a:t>
            </a:r>
            <a:r>
              <a:rPr lang="en-US" sz="1800" b="1" dirty="0"/>
              <a:t>, </a:t>
            </a:r>
            <a:r>
              <a:rPr lang="en-US" sz="1800" b="1" dirty="0" err="1"/>
              <a:t>kendskab</a:t>
            </a:r>
            <a:r>
              <a:rPr lang="en-US" sz="1800" b="1" dirty="0"/>
              <a:t> </a:t>
            </a:r>
            <a:r>
              <a:rPr lang="en-US" sz="1800" b="1" dirty="0" err="1"/>
              <a:t>til</a:t>
            </a:r>
            <a:r>
              <a:rPr lang="en-US" sz="1800" b="1" dirty="0"/>
              <a:t> </a:t>
            </a:r>
            <a:r>
              <a:rPr lang="en-US" sz="1800" b="1" dirty="0" err="1"/>
              <a:t>navne</a:t>
            </a:r>
            <a:r>
              <a:rPr lang="en-US" sz="1800" b="1" dirty="0"/>
              <a:t>, sager </a:t>
            </a:r>
            <a:r>
              <a:rPr lang="en-US" sz="1800" b="1" dirty="0" err="1"/>
              <a:t>og</a:t>
            </a:r>
            <a:r>
              <a:rPr lang="en-US" sz="1800" b="1" dirty="0"/>
              <a:t> </a:t>
            </a:r>
            <a:r>
              <a:rPr lang="en-US" sz="1800" b="1" dirty="0" err="1"/>
              <a:t>begreber</a:t>
            </a:r>
            <a:r>
              <a:rPr lang="en-US" sz="1800" b="1" dirty="0"/>
              <a:t> for at </a:t>
            </a:r>
            <a:r>
              <a:rPr lang="en-US" sz="1800" b="1" dirty="0" err="1"/>
              <a:t>forsta</a:t>
            </a:r>
            <a:r>
              <a:rPr lang="en-US" sz="1800" b="1" dirty="0"/>
              <a:t>̊ </a:t>
            </a:r>
            <a:r>
              <a:rPr lang="en-US" sz="1800" b="1" dirty="0" err="1"/>
              <a:t>overskriften</a:t>
            </a:r>
            <a:r>
              <a:rPr lang="en-US" sz="1800" b="1" dirty="0"/>
              <a:t>. </a:t>
            </a:r>
            <a:br>
              <a:rPr lang="en-US" sz="1800" b="1" dirty="0"/>
            </a:br>
            <a:endParaRPr lang="en-US" sz="1300" b="1" dirty="0"/>
          </a:p>
        </p:txBody>
      </p:sp>
    </p:spTree>
    <p:extLst>
      <p:ext uri="{BB962C8B-B14F-4D97-AF65-F5344CB8AC3E}">
        <p14:creationId xmlns:p14="http://schemas.microsoft.com/office/powerpoint/2010/main" val="140963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A948F-D0F4-0C42-B7F5-FA6A67E5B466}"/>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1400" b="1"/>
              <a:t>Et par eksempler på virksomme og stærke overskrifter</a:t>
            </a:r>
            <a:br>
              <a:rPr lang="en-US" sz="1400"/>
            </a:br>
            <a:br>
              <a:rPr lang="en-US" sz="1400"/>
            </a:br>
            <a:r>
              <a:rPr lang="en-US" sz="1400" b="1"/>
              <a:t>Jæger dræbt af isbjørn på ubeboet ø i Canada </a:t>
            </a:r>
            <a:br>
              <a:rPr lang="en-US" sz="1400"/>
            </a:br>
            <a:r>
              <a:rPr lang="en-US" sz="1400" i="1"/>
              <a:t>En mand, der var på jagt efter rensdyr og narhvaler på den ubeboede ø White Island i det nordlige Canada, er blevet </a:t>
            </a:r>
            <a:br>
              <a:rPr lang="en-US" sz="1400" i="1"/>
            </a:br>
            <a:r>
              <a:rPr lang="en-US" sz="1400" i="1"/>
              <a:t>dræbt af en isbjørn. </a:t>
            </a:r>
            <a:br>
              <a:rPr lang="en-US" sz="1400"/>
            </a:br>
            <a:br>
              <a:rPr lang="en-US" sz="1400"/>
            </a:br>
            <a:r>
              <a:rPr lang="en-US" sz="1400" b="1"/>
              <a:t>Vestas-aktien kaster bekymringer af sig og </a:t>
            </a:r>
            <a:br>
              <a:rPr lang="en-US" sz="1400" b="1"/>
            </a:br>
            <a:r>
              <a:rPr lang="en-US" sz="1400" b="1"/>
              <a:t>soler sig i vækst </a:t>
            </a:r>
            <a:br>
              <a:rPr lang="en-US" sz="1400"/>
            </a:br>
            <a:r>
              <a:rPr lang="en-US" sz="1400" i="1"/>
              <a:t>Godt regnskab fra vindmøllegiganten. </a:t>
            </a:r>
            <a:br>
              <a:rPr lang="en-US" sz="1400"/>
            </a:br>
            <a:br>
              <a:rPr lang="en-US" sz="1400"/>
            </a:br>
            <a:br>
              <a:rPr lang="en-US" sz="1400"/>
            </a:br>
            <a:r>
              <a:rPr lang="en-US" sz="1400" b="1"/>
              <a:t>James Bonds yndlingsbil vil på børsen </a:t>
            </a:r>
            <a:br>
              <a:rPr lang="en-US" sz="1400"/>
            </a:br>
            <a:r>
              <a:rPr lang="en-US" sz="1400" i="1"/>
              <a:t>Aston Martin vil børsnoteres. </a:t>
            </a:r>
            <a:br>
              <a:rPr lang="en-US" sz="1400" i="1"/>
            </a:br>
            <a:br>
              <a:rPr lang="en-US" sz="1400" i="1"/>
            </a:br>
            <a:r>
              <a:rPr lang="en-US" sz="1400" b="1"/>
              <a:t>Børn fra Kulturskolens får de højeste karakter I kommunen</a:t>
            </a:r>
            <a:br>
              <a:rPr lang="en-US" sz="1400" i="1"/>
            </a:br>
            <a:r>
              <a:rPr lang="en-US" sz="1400" b="1" i="1"/>
              <a:t>Børn fra Kulturskolen er kommunens dygtigste</a:t>
            </a:r>
            <a:br>
              <a:rPr lang="en-US" sz="1400"/>
            </a:br>
            <a:br>
              <a:rPr lang="en-US" sz="1400"/>
            </a:br>
            <a:endParaRPr lang="en-US" sz="1400"/>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Billede 2">
            <a:extLst>
              <a:ext uri="{FF2B5EF4-FFF2-40B4-BE49-F238E27FC236}">
                <a16:creationId xmlns:a16="http://schemas.microsoft.com/office/drawing/2014/main" id="{3A72E6D5-126E-6741-BF70-458AF67FA958}"/>
              </a:ext>
            </a:extLst>
          </p:cNvPr>
          <p:cNvPicPr>
            <a:picLocks noChangeAspect="1"/>
          </p:cNvPicPr>
          <p:nvPr/>
        </p:nvPicPr>
        <p:blipFill rotWithShape="1">
          <a:blip r:embed="rId2"/>
          <a:srcRect t="15234" b="670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3455126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B28920-192F-3D4D-9205-FBA6EA33814E}"/>
              </a:ext>
            </a:extLst>
          </p:cNvPr>
          <p:cNvSpPr>
            <a:spLocks noGrp="1"/>
          </p:cNvSpPr>
          <p:nvPr>
            <p:ph type="title"/>
          </p:nvPr>
        </p:nvSpPr>
        <p:spPr>
          <a:xfrm>
            <a:off x="643468" y="643467"/>
            <a:ext cx="4620584" cy="4567137"/>
          </a:xfrm>
        </p:spPr>
        <p:txBody>
          <a:bodyPr vert="horz" lIns="91440" tIns="45720" rIns="91440" bIns="45720" rtlCol="0" anchor="b">
            <a:normAutofit/>
          </a:bodyPr>
          <a:lstStyle/>
          <a:p>
            <a:br>
              <a:rPr lang="en-US" sz="1400" dirty="0"/>
            </a:br>
            <a:br>
              <a:rPr lang="en-US" sz="1400" dirty="0"/>
            </a:br>
            <a:r>
              <a:rPr lang="en-US" sz="1600" b="1" dirty="0"/>
              <a:t>Danske </a:t>
            </a:r>
            <a:r>
              <a:rPr lang="en-US" sz="1600" b="1" dirty="0" err="1"/>
              <a:t>raketbyggere</a:t>
            </a:r>
            <a:r>
              <a:rPr lang="en-US" sz="1600" b="1" dirty="0"/>
              <a:t> </a:t>
            </a:r>
            <a:r>
              <a:rPr lang="en-US" sz="1600" b="1" dirty="0" err="1"/>
              <a:t>skød</a:t>
            </a:r>
            <a:r>
              <a:rPr lang="en-US" sz="1600" b="1" dirty="0"/>
              <a:t> </a:t>
            </a:r>
            <a:r>
              <a:rPr lang="en-US" sz="1600" b="1" dirty="0" err="1"/>
              <a:t>igen</a:t>
            </a:r>
            <a:r>
              <a:rPr lang="en-US" sz="1600" b="1" dirty="0"/>
              <a:t> mod </a:t>
            </a:r>
            <a:r>
              <a:rPr lang="en-US" sz="1600" b="1" dirty="0" err="1"/>
              <a:t>stjernerne</a:t>
            </a:r>
            <a:r>
              <a:rPr lang="en-US" sz="1600" b="1" dirty="0"/>
              <a:t> </a:t>
            </a:r>
            <a:br>
              <a:rPr lang="en-US" sz="1400" dirty="0"/>
            </a:br>
            <a:r>
              <a:rPr lang="en-US" sz="1400" i="1" dirty="0"/>
              <a:t>Danske </a:t>
            </a:r>
            <a:r>
              <a:rPr lang="en-US" sz="1400" i="1" dirty="0" err="1"/>
              <a:t>raketentusiaster</a:t>
            </a:r>
            <a:r>
              <a:rPr lang="en-US" sz="1400" i="1" dirty="0"/>
              <a:t> sender </a:t>
            </a:r>
            <a:r>
              <a:rPr lang="en-US" sz="1400" i="1" dirty="0" err="1"/>
              <a:t>raket</a:t>
            </a:r>
            <a:r>
              <a:rPr lang="en-US" sz="1400" i="1" dirty="0"/>
              <a:t> </a:t>
            </a:r>
            <a:r>
              <a:rPr lang="en-US" sz="1400" i="1" dirty="0" err="1"/>
              <a:t>afsted</a:t>
            </a:r>
            <a:r>
              <a:rPr lang="en-US" sz="1400" i="1" dirty="0"/>
              <a:t> på Bornholm.</a:t>
            </a:r>
            <a:br>
              <a:rPr lang="en-US" sz="1400" i="1" dirty="0"/>
            </a:br>
            <a:r>
              <a:rPr lang="en-US" sz="1400" i="1" dirty="0"/>
              <a:t> </a:t>
            </a:r>
            <a:br>
              <a:rPr lang="en-US" sz="1400" dirty="0"/>
            </a:br>
            <a:r>
              <a:rPr lang="en-US" sz="1600" b="1" dirty="0" err="1"/>
              <a:t>Thorups</a:t>
            </a:r>
            <a:r>
              <a:rPr lang="en-US" sz="1600" b="1" dirty="0"/>
              <a:t> </a:t>
            </a:r>
            <a:r>
              <a:rPr lang="en-US" sz="1600" b="1" dirty="0" err="1"/>
              <a:t>opsang</a:t>
            </a:r>
            <a:r>
              <a:rPr lang="en-US" sz="1600" b="1" dirty="0"/>
              <a:t>: Skal vi </a:t>
            </a:r>
            <a:r>
              <a:rPr lang="en-US" sz="1600" b="1" dirty="0" err="1"/>
              <a:t>sætte</a:t>
            </a:r>
            <a:r>
              <a:rPr lang="en-US" sz="1600" b="1" dirty="0"/>
              <a:t> </a:t>
            </a:r>
            <a:r>
              <a:rPr lang="en-US" sz="1600" b="1" dirty="0" err="1"/>
              <a:t>os</a:t>
            </a:r>
            <a:r>
              <a:rPr lang="en-US" sz="1600" b="1" dirty="0"/>
              <a:t> </a:t>
            </a:r>
            <a:r>
              <a:rPr lang="en-US" sz="1600" b="1" dirty="0" err="1"/>
              <a:t>i</a:t>
            </a:r>
            <a:r>
              <a:rPr lang="en-US" sz="1600" b="1" dirty="0"/>
              <a:t> </a:t>
            </a:r>
            <a:r>
              <a:rPr lang="en-US" sz="1600" b="1" dirty="0" err="1"/>
              <a:t>bussen</a:t>
            </a:r>
            <a:r>
              <a:rPr lang="en-US" sz="1600" b="1" dirty="0"/>
              <a:t> </a:t>
            </a:r>
            <a:r>
              <a:rPr lang="en-US" sz="1600" b="1" dirty="0" err="1"/>
              <a:t>og</a:t>
            </a:r>
            <a:r>
              <a:rPr lang="en-US" sz="1600" b="1" dirty="0"/>
              <a:t> </a:t>
            </a:r>
            <a:r>
              <a:rPr lang="en-US" sz="1600" b="1" dirty="0" err="1"/>
              <a:t>køre</a:t>
            </a:r>
            <a:r>
              <a:rPr lang="en-US" sz="1600" b="1" dirty="0"/>
              <a:t> </a:t>
            </a:r>
            <a:r>
              <a:rPr lang="en-US" sz="1600" b="1" dirty="0" err="1"/>
              <a:t>hjem</a:t>
            </a:r>
            <a:r>
              <a:rPr lang="en-US" sz="1600" b="1" dirty="0"/>
              <a:t> </a:t>
            </a:r>
            <a:br>
              <a:rPr lang="en-US" sz="1400" b="1" dirty="0"/>
            </a:br>
            <a:r>
              <a:rPr lang="en-US" sz="1400" i="1" dirty="0"/>
              <a:t>FC Midtjylland-</a:t>
            </a:r>
            <a:r>
              <a:rPr lang="en-US" sz="1400" i="1" dirty="0" err="1"/>
              <a:t>træner</a:t>
            </a:r>
            <a:r>
              <a:rPr lang="en-US" sz="1400" i="1" dirty="0"/>
              <a:t> med </a:t>
            </a:r>
            <a:r>
              <a:rPr lang="en-US" sz="1400" i="1" dirty="0" err="1"/>
              <a:t>opsang</a:t>
            </a:r>
            <a:r>
              <a:rPr lang="en-US" sz="1400" i="1" dirty="0"/>
              <a:t> </a:t>
            </a:r>
            <a:r>
              <a:rPr lang="en-US" sz="1400" i="1" dirty="0" err="1"/>
              <a:t>til</a:t>
            </a:r>
            <a:r>
              <a:rPr lang="en-US" sz="1400" i="1" dirty="0"/>
              <a:t> </a:t>
            </a:r>
            <a:r>
              <a:rPr lang="en-US" sz="1400" i="1" dirty="0" err="1"/>
              <a:t>spillere</a:t>
            </a:r>
            <a:r>
              <a:rPr lang="en-US" sz="1400" i="1" dirty="0"/>
              <a:t> </a:t>
            </a:r>
            <a:r>
              <a:rPr lang="en-US" sz="1400" i="1" dirty="0" err="1"/>
              <a:t>i</a:t>
            </a:r>
            <a:r>
              <a:rPr lang="en-US" sz="1400" i="1" dirty="0"/>
              <a:t> </a:t>
            </a:r>
            <a:r>
              <a:rPr lang="en-US" sz="1400" i="1" dirty="0" err="1"/>
              <a:t>halvleg</a:t>
            </a:r>
            <a:r>
              <a:rPr lang="en-US" sz="1400" i="1" dirty="0"/>
              <a:t>. </a:t>
            </a:r>
            <a:br>
              <a:rPr lang="en-US" sz="1400" i="1" dirty="0"/>
            </a:br>
            <a:br>
              <a:rPr lang="en-US" sz="1400" dirty="0"/>
            </a:br>
            <a:r>
              <a:rPr lang="en-US" sz="1600" b="1" dirty="0" err="1"/>
              <a:t>Kommunalreform</a:t>
            </a:r>
            <a:r>
              <a:rPr lang="en-US" sz="1600" b="1" dirty="0"/>
              <a:t> </a:t>
            </a:r>
            <a:r>
              <a:rPr lang="en-US" sz="1600" b="1" dirty="0" err="1"/>
              <a:t>skyld</a:t>
            </a:r>
            <a:r>
              <a:rPr lang="en-US" sz="1600" b="1" dirty="0"/>
              <a:t> </a:t>
            </a:r>
            <a:r>
              <a:rPr lang="en-US" sz="1600" b="1" dirty="0" err="1"/>
              <a:t>i</a:t>
            </a:r>
            <a:r>
              <a:rPr lang="en-US" sz="1600" b="1" dirty="0"/>
              <a:t> </a:t>
            </a:r>
            <a:r>
              <a:rPr lang="en-US" sz="1600" b="1" dirty="0" err="1"/>
              <a:t>andevoldtægter</a:t>
            </a:r>
            <a:r>
              <a:rPr lang="en-US" sz="1600" b="1" dirty="0"/>
              <a:t> </a:t>
            </a:r>
            <a:br>
              <a:rPr lang="en-US" sz="1400" dirty="0"/>
            </a:br>
            <a:r>
              <a:rPr lang="en-US" sz="1400" i="1" dirty="0"/>
              <a:t>På </a:t>
            </a:r>
            <a:r>
              <a:rPr lang="en-US" sz="1400" i="1" dirty="0" err="1"/>
              <a:t>grund</a:t>
            </a:r>
            <a:r>
              <a:rPr lang="en-US" sz="1400" i="1" dirty="0"/>
              <a:t> </a:t>
            </a:r>
            <a:r>
              <a:rPr lang="en-US" sz="1400" i="1" dirty="0" err="1"/>
              <a:t>af</a:t>
            </a:r>
            <a:r>
              <a:rPr lang="en-US" sz="1400" i="1" dirty="0"/>
              <a:t> </a:t>
            </a:r>
            <a:r>
              <a:rPr lang="en-US" sz="1400" i="1" dirty="0" err="1"/>
              <a:t>kommunalreformen</a:t>
            </a:r>
            <a:r>
              <a:rPr lang="en-US" sz="1400" i="1" dirty="0"/>
              <a:t> </a:t>
            </a:r>
            <a:r>
              <a:rPr lang="en-US" sz="1400" i="1" dirty="0" err="1"/>
              <a:t>fik</a:t>
            </a:r>
            <a:r>
              <a:rPr lang="en-US" sz="1400" i="1" dirty="0"/>
              <a:t> </a:t>
            </a:r>
            <a:r>
              <a:rPr lang="en-US" sz="1400" i="1" dirty="0" err="1"/>
              <a:t>antallet</a:t>
            </a:r>
            <a:r>
              <a:rPr lang="en-US" sz="1400" i="1" dirty="0"/>
              <a:t> </a:t>
            </a:r>
            <a:r>
              <a:rPr lang="en-US" sz="1400" i="1" dirty="0" err="1"/>
              <a:t>af</a:t>
            </a:r>
            <a:r>
              <a:rPr lang="en-US" sz="1400" i="1" dirty="0"/>
              <a:t> </a:t>
            </a:r>
            <a:r>
              <a:rPr lang="en-US" sz="1400" i="1" dirty="0" err="1"/>
              <a:t>andrikker</a:t>
            </a:r>
            <a:r>
              <a:rPr lang="en-US" sz="1400" i="1" dirty="0"/>
              <a:t> </a:t>
            </a:r>
            <a:r>
              <a:rPr lang="en-US" sz="1400" i="1" dirty="0" err="1"/>
              <a:t>lov</a:t>
            </a:r>
            <a:r>
              <a:rPr lang="en-US" sz="1400" i="1" dirty="0"/>
              <a:t> </a:t>
            </a:r>
            <a:r>
              <a:rPr lang="en-US" sz="1400" i="1" dirty="0" err="1"/>
              <a:t>til</a:t>
            </a:r>
            <a:r>
              <a:rPr lang="en-US" sz="1400" i="1" dirty="0"/>
              <a:t> at </a:t>
            </a:r>
            <a:r>
              <a:rPr lang="en-US" sz="1400" i="1" dirty="0" err="1"/>
              <a:t>eksplodere</a:t>
            </a:r>
            <a:r>
              <a:rPr lang="en-US" sz="1400" i="1" dirty="0"/>
              <a:t> </a:t>
            </a:r>
            <a:r>
              <a:rPr lang="en-US" sz="1400" i="1" dirty="0" err="1"/>
              <a:t>i</a:t>
            </a:r>
            <a:r>
              <a:rPr lang="en-US" sz="1400" i="1" dirty="0"/>
              <a:t> </a:t>
            </a:r>
            <a:r>
              <a:rPr lang="en-US" sz="1400" i="1" dirty="0" err="1"/>
              <a:t>Holstebro</a:t>
            </a:r>
            <a:r>
              <a:rPr lang="en-US" sz="1400" i="1" dirty="0"/>
              <a:t>, </a:t>
            </a:r>
            <a:r>
              <a:rPr lang="en-US" sz="1400" i="1" dirty="0" err="1"/>
              <a:t>hvorefter</a:t>
            </a:r>
            <a:r>
              <a:rPr lang="en-US" sz="1400" i="1" dirty="0"/>
              <a:t> de </a:t>
            </a:r>
            <a:r>
              <a:rPr lang="en-US" sz="1400" i="1" dirty="0" err="1"/>
              <a:t>parrede</a:t>
            </a:r>
            <a:r>
              <a:rPr lang="en-US" sz="1400" i="1" dirty="0"/>
              <a:t> </a:t>
            </a:r>
            <a:r>
              <a:rPr lang="en-US" sz="1400" i="1" dirty="0" err="1"/>
              <a:t>hunænderne</a:t>
            </a:r>
            <a:r>
              <a:rPr lang="en-US" sz="1400" i="1" dirty="0"/>
              <a:t> </a:t>
            </a:r>
            <a:r>
              <a:rPr lang="en-US" sz="1400" i="1" dirty="0" err="1"/>
              <a:t>i</a:t>
            </a:r>
            <a:r>
              <a:rPr lang="en-US" sz="1400" i="1" dirty="0"/>
              <a:t> </a:t>
            </a:r>
            <a:r>
              <a:rPr lang="en-US" sz="1400" i="1" dirty="0" err="1"/>
              <a:t>byens</a:t>
            </a:r>
            <a:r>
              <a:rPr lang="en-US" sz="1400" i="1" dirty="0"/>
              <a:t> </a:t>
            </a:r>
            <a:r>
              <a:rPr lang="en-US" sz="1400" i="1" dirty="0" err="1"/>
              <a:t>grønne</a:t>
            </a:r>
            <a:r>
              <a:rPr lang="en-US" sz="1400" i="1" dirty="0"/>
              <a:t> </a:t>
            </a:r>
            <a:r>
              <a:rPr lang="en-US" sz="1400" i="1" dirty="0" err="1"/>
              <a:t>anlæg</a:t>
            </a:r>
            <a:r>
              <a:rPr lang="en-US" sz="1400" i="1" dirty="0"/>
              <a:t> </a:t>
            </a:r>
            <a:r>
              <a:rPr lang="en-US" sz="1400" i="1" dirty="0" err="1"/>
              <a:t>til</a:t>
            </a:r>
            <a:r>
              <a:rPr lang="en-US" sz="1400" i="1" dirty="0"/>
              <a:t> </a:t>
            </a:r>
            <a:r>
              <a:rPr lang="en-US" sz="1400" i="1" dirty="0" err="1"/>
              <a:t>døde</a:t>
            </a:r>
            <a:r>
              <a:rPr lang="en-US" sz="1400" i="1" dirty="0"/>
              <a:t>. </a:t>
            </a:r>
            <a:br>
              <a:rPr lang="en-US" sz="1400" i="1" dirty="0"/>
            </a:br>
            <a:br>
              <a:rPr lang="en-US" sz="1400" dirty="0"/>
            </a:br>
            <a:br>
              <a:rPr lang="en-US" sz="1400" dirty="0"/>
            </a:br>
            <a:endParaRPr lang="en-US" sz="1400" dirty="0"/>
          </a:p>
        </p:txBody>
      </p:sp>
      <p:pic>
        <p:nvPicPr>
          <p:cNvPr id="3" name="Billede 2">
            <a:extLst>
              <a:ext uri="{FF2B5EF4-FFF2-40B4-BE49-F238E27FC236}">
                <a16:creationId xmlns:a16="http://schemas.microsoft.com/office/drawing/2014/main" id="{9ACA5011-5941-7048-AD77-47CE345ABB98}"/>
              </a:ext>
            </a:extLst>
          </p:cNvPr>
          <p:cNvPicPr>
            <a:picLocks noChangeAspect="1"/>
          </p:cNvPicPr>
          <p:nvPr/>
        </p:nvPicPr>
        <p:blipFill rotWithShape="1">
          <a:blip r:embed="rId2"/>
          <a:srcRect b="134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3090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61E03-8805-4172-B57A-F83E804C213E}"/>
              </a:ext>
            </a:extLst>
          </p:cNvPr>
          <p:cNvPicPr>
            <a:picLocks noChangeAspect="1"/>
          </p:cNvPicPr>
          <p:nvPr/>
        </p:nvPicPr>
        <p:blipFill rotWithShape="1">
          <a:blip r:embed="rId2"/>
          <a:srcRect t="3993" b="11738"/>
          <a:stretch/>
        </p:blipFill>
        <p:spPr>
          <a:xfrm>
            <a:off x="0" y="0"/>
            <a:ext cx="12192000" cy="7155180"/>
          </a:xfrm>
          <a:prstGeom prst="rect">
            <a:avLst/>
          </a:prstGeom>
        </p:spPr>
      </p:pic>
      <p:sp>
        <p:nvSpPr>
          <p:cNvPr id="2" name="Titel 1">
            <a:extLst>
              <a:ext uri="{FF2B5EF4-FFF2-40B4-BE49-F238E27FC236}">
                <a16:creationId xmlns:a16="http://schemas.microsoft.com/office/drawing/2014/main" id="{90ECAFD1-CB63-8746-A26A-24CCF7D06FE4}"/>
              </a:ext>
            </a:extLst>
          </p:cNvPr>
          <p:cNvSpPr>
            <a:spLocks noGrp="1"/>
          </p:cNvSpPr>
          <p:nvPr>
            <p:ph type="title"/>
          </p:nvPr>
        </p:nvSpPr>
        <p:spPr>
          <a:xfrm>
            <a:off x="525516" y="1913950"/>
            <a:ext cx="4593021" cy="1342754"/>
          </a:xfrm>
          <a:solidFill>
            <a:schemeClr val="bg1"/>
          </a:solidFill>
        </p:spPr>
        <p:txBody>
          <a:bodyPr vert="horz" lIns="91440" tIns="45720" rIns="91440" bIns="45720" rtlCol="0" anchor="ctr">
            <a:normAutofit/>
          </a:bodyPr>
          <a:lstStyle/>
          <a:p>
            <a:pPr algn="ctr"/>
            <a:r>
              <a:rPr lang="en-US" sz="3600" dirty="0" err="1"/>
              <a:t>Billedets</a:t>
            </a:r>
            <a:r>
              <a:rPr lang="en-US" sz="3600" dirty="0"/>
              <a:t> </a:t>
            </a:r>
            <a:r>
              <a:rPr lang="en-US" sz="3600" dirty="0" err="1"/>
              <a:t>betydning</a:t>
            </a:r>
            <a:r>
              <a:rPr lang="en-US" sz="3600" dirty="0"/>
              <a:t> – </a:t>
            </a:r>
            <a:br>
              <a:rPr lang="en-US" sz="3600" dirty="0"/>
            </a:br>
            <a:r>
              <a:rPr lang="en-US" sz="3600" dirty="0" err="1"/>
              <a:t>en</a:t>
            </a:r>
            <a:r>
              <a:rPr lang="en-US" sz="3600" dirty="0"/>
              <a:t> </a:t>
            </a:r>
            <a:r>
              <a:rPr lang="en-US" sz="3600" dirty="0" err="1"/>
              <a:t>afgørende</a:t>
            </a:r>
            <a:r>
              <a:rPr lang="en-US" sz="3600" dirty="0"/>
              <a:t> </a:t>
            </a:r>
            <a:r>
              <a:rPr lang="en-US" sz="3600" dirty="0" err="1"/>
              <a:t>forskel</a:t>
            </a:r>
            <a:endParaRPr lang="en-US" sz="3600" dirty="0"/>
          </a:p>
        </p:txBody>
      </p:sp>
      <p:sp>
        <p:nvSpPr>
          <p:cNvPr id="3" name="Rektangel 2">
            <a:extLst>
              <a:ext uri="{FF2B5EF4-FFF2-40B4-BE49-F238E27FC236}">
                <a16:creationId xmlns:a16="http://schemas.microsoft.com/office/drawing/2014/main" id="{0716DF54-25A5-404A-BB05-477ABD2BE9CC}"/>
              </a:ext>
            </a:extLst>
          </p:cNvPr>
          <p:cNvSpPr/>
          <p:nvPr/>
        </p:nvSpPr>
        <p:spPr>
          <a:xfrm>
            <a:off x="525516" y="3417573"/>
            <a:ext cx="4593021" cy="2619839"/>
          </a:xfrm>
          <a:prstGeom prst="rect">
            <a:avLst/>
          </a:prstGeom>
          <a:solidFill>
            <a:schemeClr val="bg1"/>
          </a:solidFill>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b="1" dirty="0"/>
              <a:t> </a:t>
            </a:r>
            <a:r>
              <a:rPr lang="en-US" sz="1500" dirty="0"/>
              <a:t>Et </a:t>
            </a:r>
            <a:r>
              <a:rPr lang="en-US" sz="1500" dirty="0" err="1"/>
              <a:t>billede</a:t>
            </a:r>
            <a:r>
              <a:rPr lang="en-US" sz="1500" dirty="0"/>
              <a:t> giver </a:t>
            </a:r>
            <a:r>
              <a:rPr lang="en-US" sz="1500" dirty="0" err="1"/>
              <a:t>pressemeddelelsen</a:t>
            </a:r>
            <a:r>
              <a:rPr lang="en-US" sz="1500" dirty="0"/>
              <a:t> </a:t>
            </a:r>
            <a:r>
              <a:rPr lang="en-US" sz="1500" dirty="0" err="1"/>
              <a:t>større</a:t>
            </a:r>
            <a:r>
              <a:rPr lang="en-US" sz="1500" dirty="0"/>
              <a:t> </a:t>
            </a:r>
            <a:r>
              <a:rPr lang="en-US" sz="1500" dirty="0" err="1"/>
              <a:t>gennemslagskraft</a:t>
            </a:r>
            <a:r>
              <a:rPr lang="en-US" sz="1500" dirty="0"/>
              <a:t>. 80 </a:t>
            </a:r>
            <a:r>
              <a:rPr lang="en-US" sz="1500" dirty="0" err="1"/>
              <a:t>procent</a:t>
            </a:r>
            <a:r>
              <a:rPr lang="en-US" sz="1500" dirty="0"/>
              <a:t> af </a:t>
            </a:r>
            <a:r>
              <a:rPr lang="en-US" sz="1500" dirty="0" err="1"/>
              <a:t>journalisterne</a:t>
            </a:r>
            <a:r>
              <a:rPr lang="en-US" sz="1500" dirty="0"/>
              <a:t> </a:t>
            </a:r>
            <a:r>
              <a:rPr lang="en-US" sz="1500" dirty="0" err="1"/>
              <a:t>er</a:t>
            </a:r>
            <a:r>
              <a:rPr lang="en-US" sz="1500" dirty="0"/>
              <a:t> mere </a:t>
            </a:r>
            <a:r>
              <a:rPr lang="en-US" sz="1500" dirty="0" err="1"/>
              <a:t>tilbøjelige</a:t>
            </a:r>
            <a:r>
              <a:rPr lang="en-US" sz="1500" dirty="0"/>
              <a:t> til at </a:t>
            </a:r>
            <a:r>
              <a:rPr lang="en-US" sz="1500" dirty="0" err="1"/>
              <a:t>gøre</a:t>
            </a:r>
            <a:r>
              <a:rPr lang="en-US" sz="1500" dirty="0"/>
              <a:t> </a:t>
            </a:r>
            <a:r>
              <a:rPr lang="en-US" sz="1500" dirty="0" err="1"/>
              <a:t>en</a:t>
            </a:r>
            <a:r>
              <a:rPr lang="en-US" sz="1500" dirty="0"/>
              <a:t> </a:t>
            </a:r>
            <a:r>
              <a:rPr lang="en-US" sz="1500" dirty="0" err="1"/>
              <a:t>pressemeddelelse</a:t>
            </a:r>
            <a:r>
              <a:rPr lang="en-US" sz="1500" dirty="0"/>
              <a:t> til </a:t>
            </a:r>
            <a:r>
              <a:rPr lang="en-US" sz="1500" dirty="0" err="1"/>
              <a:t>en</a:t>
            </a:r>
            <a:r>
              <a:rPr lang="en-US" sz="1500" dirty="0"/>
              <a:t> </a:t>
            </a:r>
            <a:r>
              <a:rPr lang="en-US" sz="1500" dirty="0" err="1"/>
              <a:t>nyhed</a:t>
            </a:r>
            <a:r>
              <a:rPr lang="en-US" sz="1500" dirty="0"/>
              <a:t>, </a:t>
            </a:r>
            <a:r>
              <a:rPr lang="en-US" sz="1500" dirty="0" err="1"/>
              <a:t>hvis</a:t>
            </a:r>
            <a:r>
              <a:rPr lang="en-US" sz="1500" dirty="0"/>
              <a:t> </a:t>
            </a:r>
            <a:r>
              <a:rPr lang="en-US" sz="1500" dirty="0" err="1"/>
              <a:t>pressemeddelelsen</a:t>
            </a:r>
            <a:r>
              <a:rPr lang="en-US" sz="1500" dirty="0"/>
              <a:t> </a:t>
            </a:r>
            <a:r>
              <a:rPr lang="en-US" sz="1500" dirty="0" err="1"/>
              <a:t>indeholder</a:t>
            </a:r>
            <a:r>
              <a:rPr lang="en-US" sz="1500" dirty="0"/>
              <a:t> et </a:t>
            </a:r>
            <a:r>
              <a:rPr lang="en-US" sz="1500" dirty="0" err="1"/>
              <a:t>billede</a:t>
            </a:r>
            <a:r>
              <a:rPr lang="en-US" sz="1500" dirty="0"/>
              <a:t>. </a:t>
            </a:r>
            <a:endParaRPr lang="en-US" sz="1500" dirty="0">
              <a:effectLst/>
            </a:endParaRPr>
          </a:p>
          <a:p>
            <a:pPr indent="-228600">
              <a:lnSpc>
                <a:spcPct val="90000"/>
              </a:lnSpc>
              <a:spcAft>
                <a:spcPts val="600"/>
              </a:spcAft>
              <a:buFont typeface="Arial" panose="020B0604020202020204" pitchFamily="34" charset="0"/>
              <a:buChar char="•"/>
            </a:pPr>
            <a:r>
              <a:rPr lang="en-US" sz="1500" b="1" dirty="0"/>
              <a:t> </a:t>
            </a:r>
            <a:r>
              <a:rPr lang="en-US" sz="1500" dirty="0" err="1"/>
              <a:t>Billeder</a:t>
            </a:r>
            <a:r>
              <a:rPr lang="en-US" sz="1500" dirty="0"/>
              <a:t> holder </a:t>
            </a:r>
            <a:r>
              <a:rPr lang="en-US" sz="1500" dirty="0" err="1"/>
              <a:t>længere</a:t>
            </a:r>
            <a:r>
              <a:rPr lang="en-US" sz="1500" dirty="0"/>
              <a:t> på </a:t>
            </a:r>
            <a:r>
              <a:rPr lang="en-US" sz="1500" dirty="0" err="1"/>
              <a:t>modtageren</a:t>
            </a:r>
            <a:r>
              <a:rPr lang="en-US" sz="1500" dirty="0"/>
              <a:t>. </a:t>
            </a:r>
            <a:r>
              <a:rPr lang="en-US" sz="1500" dirty="0" err="1"/>
              <a:t>Pressemeddelelser</a:t>
            </a:r>
            <a:r>
              <a:rPr lang="en-US" sz="1500" dirty="0"/>
              <a:t>, der </a:t>
            </a:r>
            <a:r>
              <a:rPr lang="en-US" sz="1500" dirty="0" err="1"/>
              <a:t>indeholder</a:t>
            </a:r>
            <a:r>
              <a:rPr lang="en-US" sz="1500" dirty="0"/>
              <a:t> et </a:t>
            </a:r>
            <a:r>
              <a:rPr lang="en-US" sz="1500" dirty="0" err="1"/>
              <a:t>billede</a:t>
            </a:r>
            <a:r>
              <a:rPr lang="en-US" sz="1500" dirty="0"/>
              <a:t>, </a:t>
            </a:r>
            <a:r>
              <a:rPr lang="en-US" sz="1500" dirty="0" err="1"/>
              <a:t>får</a:t>
            </a:r>
            <a:r>
              <a:rPr lang="en-US" sz="1500" dirty="0"/>
              <a:t> </a:t>
            </a:r>
            <a:r>
              <a:rPr lang="en-US" sz="1500" dirty="0" err="1"/>
              <a:t>helt</a:t>
            </a:r>
            <a:r>
              <a:rPr lang="en-US" sz="1500" dirty="0"/>
              <a:t> op til et </a:t>
            </a:r>
            <a:r>
              <a:rPr lang="en-US" sz="1500" dirty="0" err="1"/>
              <a:t>halvt</a:t>
            </a:r>
            <a:r>
              <a:rPr lang="en-US" sz="1500" dirty="0"/>
              <a:t> </a:t>
            </a:r>
            <a:r>
              <a:rPr lang="en-US" sz="1500" dirty="0" err="1"/>
              <a:t>minuts</a:t>
            </a:r>
            <a:r>
              <a:rPr lang="en-US" sz="1500" dirty="0"/>
              <a:t> mere </a:t>
            </a:r>
            <a:r>
              <a:rPr lang="en-US" sz="1500" dirty="0" err="1"/>
              <a:t>opmærksomhed</a:t>
            </a:r>
            <a:r>
              <a:rPr lang="en-US" sz="1500" dirty="0"/>
              <a:t> end </a:t>
            </a:r>
            <a:r>
              <a:rPr lang="en-US" sz="1500" dirty="0" err="1"/>
              <a:t>pressemeddelelser</a:t>
            </a:r>
            <a:r>
              <a:rPr lang="en-US" sz="1500" dirty="0"/>
              <a:t> </a:t>
            </a:r>
            <a:r>
              <a:rPr lang="en-US" sz="1500" dirty="0" err="1"/>
              <a:t>uden</a:t>
            </a:r>
            <a:r>
              <a:rPr lang="en-US" sz="1500" dirty="0"/>
              <a:t> </a:t>
            </a:r>
            <a:r>
              <a:rPr lang="en-US" sz="1500" dirty="0" err="1"/>
              <a:t>billede</a:t>
            </a:r>
            <a:r>
              <a:rPr lang="en-US" sz="1500" dirty="0"/>
              <a:t>. </a:t>
            </a:r>
            <a:endParaRPr lang="en-US" sz="1500" dirty="0">
              <a:effectLst/>
            </a:endParaRPr>
          </a:p>
          <a:p>
            <a:pPr indent="-228600">
              <a:lnSpc>
                <a:spcPct val="90000"/>
              </a:lnSpc>
              <a:spcAft>
                <a:spcPts val="600"/>
              </a:spcAft>
              <a:buFont typeface="Arial" panose="020B0604020202020204" pitchFamily="34" charset="0"/>
              <a:buChar char="•"/>
            </a:pPr>
            <a:r>
              <a:rPr lang="en-US" sz="1500" b="1" dirty="0"/>
              <a:t> </a:t>
            </a:r>
            <a:r>
              <a:rPr lang="en-US" sz="1500" dirty="0" err="1"/>
              <a:t>Billeder</a:t>
            </a:r>
            <a:r>
              <a:rPr lang="en-US" sz="1500" dirty="0"/>
              <a:t> </a:t>
            </a:r>
            <a:r>
              <a:rPr lang="en-US" sz="1500" dirty="0" err="1"/>
              <a:t>kommunikerer</a:t>
            </a:r>
            <a:r>
              <a:rPr lang="en-US" sz="1500" dirty="0"/>
              <a:t> </a:t>
            </a:r>
            <a:r>
              <a:rPr lang="en-US" sz="1500" dirty="0" err="1"/>
              <a:t>stærkere</a:t>
            </a:r>
            <a:r>
              <a:rPr lang="en-US" sz="1500" dirty="0"/>
              <a:t> end </a:t>
            </a:r>
            <a:r>
              <a:rPr lang="en-US" sz="1500" dirty="0" err="1"/>
              <a:t>tekst</a:t>
            </a:r>
            <a:r>
              <a:rPr lang="en-US" sz="1500" dirty="0"/>
              <a:t>. </a:t>
            </a:r>
            <a:r>
              <a:rPr lang="en-US" sz="1500" dirty="0" err="1"/>
              <a:t>Undersøgelser</a:t>
            </a:r>
            <a:r>
              <a:rPr lang="en-US" sz="1500" dirty="0"/>
              <a:t> </a:t>
            </a:r>
            <a:r>
              <a:rPr lang="en-US" sz="1500" dirty="0" err="1"/>
              <a:t>viser</a:t>
            </a:r>
            <a:r>
              <a:rPr lang="en-US" sz="1500" dirty="0"/>
              <a:t>, at </a:t>
            </a:r>
            <a:r>
              <a:rPr lang="en-US" sz="1500" dirty="0" err="1"/>
              <a:t>billeder</a:t>
            </a:r>
            <a:r>
              <a:rPr lang="en-US" sz="1500" dirty="0"/>
              <a:t> </a:t>
            </a:r>
            <a:r>
              <a:rPr lang="en-US" sz="1500" dirty="0" err="1"/>
              <a:t>behandles</a:t>
            </a:r>
            <a:r>
              <a:rPr lang="en-US" sz="1500" dirty="0"/>
              <a:t> 60.000 </a:t>
            </a:r>
            <a:r>
              <a:rPr lang="en-US" sz="1500" dirty="0" err="1"/>
              <a:t>gange</a:t>
            </a:r>
            <a:r>
              <a:rPr lang="en-US" sz="1500" dirty="0"/>
              <a:t> </a:t>
            </a:r>
            <a:r>
              <a:rPr lang="en-US" sz="1500" dirty="0" err="1"/>
              <a:t>hurtigere</a:t>
            </a:r>
            <a:r>
              <a:rPr lang="en-US" sz="1500" dirty="0"/>
              <a:t> i </a:t>
            </a:r>
            <a:r>
              <a:rPr lang="en-US" sz="1500" dirty="0" err="1"/>
              <a:t>hjernen</a:t>
            </a:r>
            <a:r>
              <a:rPr lang="en-US" sz="1500" dirty="0"/>
              <a:t> end </a:t>
            </a:r>
            <a:r>
              <a:rPr lang="en-US" sz="1500" dirty="0" err="1"/>
              <a:t>tekst</a:t>
            </a:r>
            <a:r>
              <a:rPr lang="en-US" sz="1500" dirty="0"/>
              <a:t>. </a:t>
            </a:r>
            <a:endParaRPr lang="en-US" sz="1500" dirty="0">
              <a:effectLst/>
            </a:endParaRPr>
          </a:p>
        </p:txBody>
      </p:sp>
    </p:spTree>
    <p:extLst>
      <p:ext uri="{BB962C8B-B14F-4D97-AF65-F5344CB8AC3E}">
        <p14:creationId xmlns:p14="http://schemas.microsoft.com/office/powerpoint/2010/main" val="1997744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el 1">
            <a:extLst>
              <a:ext uri="{FF2B5EF4-FFF2-40B4-BE49-F238E27FC236}">
                <a16:creationId xmlns:a16="http://schemas.microsoft.com/office/drawing/2014/main" id="{E1478268-4D5E-1647-B740-DAE95109DD80}"/>
              </a:ext>
            </a:extLst>
          </p:cNvPr>
          <p:cNvSpPr>
            <a:spLocks noGrp="1"/>
          </p:cNvSpPr>
          <p:nvPr>
            <p:ph type="title"/>
          </p:nvPr>
        </p:nvSpPr>
        <p:spPr>
          <a:xfrm>
            <a:off x="2480441" y="1881351"/>
            <a:ext cx="5379270" cy="3647090"/>
          </a:xfrm>
        </p:spPr>
        <p:txBody>
          <a:bodyPr vert="horz" lIns="91440" tIns="45720" rIns="91440" bIns="45720" rtlCol="0" anchor="b">
            <a:normAutofit fontScale="90000"/>
          </a:bodyPr>
          <a:lstStyle/>
          <a:p>
            <a:br>
              <a:rPr lang="en-US" sz="5000" kern="1200" dirty="0">
                <a:solidFill>
                  <a:schemeClr val="bg1"/>
                </a:solidFill>
                <a:latin typeface="+mj-lt"/>
                <a:ea typeface="+mj-ea"/>
                <a:cs typeface="+mj-cs"/>
              </a:rPr>
            </a:br>
            <a:br>
              <a:rPr lang="en-US" sz="5000" dirty="0">
                <a:solidFill>
                  <a:schemeClr val="bg1"/>
                </a:solidFill>
              </a:rPr>
            </a:br>
            <a:br>
              <a:rPr lang="en-US" sz="5000" dirty="0">
                <a:solidFill>
                  <a:schemeClr val="bg1"/>
                </a:solidFill>
              </a:rPr>
            </a:br>
            <a:r>
              <a:rPr lang="en-US" kern="1200" dirty="0">
                <a:solidFill>
                  <a:schemeClr val="bg1"/>
                </a:solidFill>
                <a:latin typeface="+mj-lt"/>
                <a:ea typeface="+mj-ea"/>
                <a:cs typeface="+mj-cs"/>
              </a:rPr>
              <a:t>Husk </a:t>
            </a:r>
            <a:r>
              <a:rPr lang="en-US" kern="1200" dirty="0" err="1">
                <a:solidFill>
                  <a:schemeClr val="bg1"/>
                </a:solidFill>
                <a:latin typeface="+mj-lt"/>
                <a:ea typeface="+mj-ea"/>
                <a:cs typeface="+mj-cs"/>
              </a:rPr>
              <a:t>ophavsretten.Du</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skal</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altid</a:t>
            </a:r>
            <a:r>
              <a:rPr lang="en-US" kern="1200" dirty="0">
                <a:solidFill>
                  <a:schemeClr val="bg1"/>
                </a:solidFill>
                <a:latin typeface="+mj-lt"/>
                <a:ea typeface="+mj-ea"/>
                <a:cs typeface="+mj-cs"/>
              </a:rPr>
              <a:t> have </a:t>
            </a:r>
            <a:r>
              <a:rPr lang="en-US" kern="1200" dirty="0" err="1">
                <a:solidFill>
                  <a:schemeClr val="bg1"/>
                </a:solidFill>
                <a:latin typeface="+mj-lt"/>
                <a:ea typeface="+mj-ea"/>
                <a:cs typeface="+mj-cs"/>
              </a:rPr>
              <a:t>tilladelse</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til</a:t>
            </a:r>
            <a:r>
              <a:rPr lang="en-US" kern="1200" dirty="0">
                <a:solidFill>
                  <a:schemeClr val="bg1"/>
                </a:solidFill>
                <a:latin typeface="+mj-lt"/>
                <a:ea typeface="+mj-ea"/>
                <a:cs typeface="+mj-cs"/>
              </a:rPr>
              <a:t> at </a:t>
            </a:r>
            <a:r>
              <a:rPr lang="en-US" kern="1200" dirty="0" err="1">
                <a:solidFill>
                  <a:schemeClr val="bg1"/>
                </a:solidFill>
                <a:latin typeface="+mj-lt"/>
                <a:ea typeface="+mj-ea"/>
                <a:cs typeface="+mj-cs"/>
              </a:rPr>
              <a:t>bringe</a:t>
            </a:r>
            <a:r>
              <a:rPr lang="en-US" kern="1200" dirty="0">
                <a:solidFill>
                  <a:schemeClr val="bg1"/>
                </a:solidFill>
                <a:latin typeface="+mj-lt"/>
                <a:ea typeface="+mj-ea"/>
                <a:cs typeface="+mj-cs"/>
              </a:rPr>
              <a:t> et </a:t>
            </a:r>
            <a:r>
              <a:rPr lang="en-US" kern="1200" dirty="0" err="1">
                <a:solidFill>
                  <a:schemeClr val="bg1"/>
                </a:solidFill>
                <a:latin typeface="+mj-lt"/>
                <a:ea typeface="+mj-ea"/>
                <a:cs typeface="+mj-cs"/>
              </a:rPr>
              <a:t>billede</a:t>
            </a:r>
            <a:r>
              <a:rPr lang="en-US" kern="1200" dirty="0">
                <a:solidFill>
                  <a:schemeClr val="bg1"/>
                </a:solidFill>
                <a:latin typeface="+mj-lt"/>
                <a:ea typeface="+mj-ea"/>
                <a:cs typeface="+mj-cs"/>
              </a:rPr>
              <a:t> der er </a:t>
            </a:r>
            <a:r>
              <a:rPr lang="en-US" kern="1200" dirty="0" err="1">
                <a:solidFill>
                  <a:schemeClr val="bg1"/>
                </a:solidFill>
                <a:latin typeface="+mj-lt"/>
                <a:ea typeface="+mj-ea"/>
                <a:cs typeface="+mj-cs"/>
              </a:rPr>
              <a:t>optaget</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af</a:t>
            </a: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tredjemand</a:t>
            </a:r>
            <a:r>
              <a:rPr lang="en-US" kern="1200" dirty="0">
                <a:solidFill>
                  <a:schemeClr val="bg1"/>
                </a:solidFill>
                <a:latin typeface="+mj-lt"/>
                <a:ea typeface="+mj-ea"/>
                <a:cs typeface="+mj-cs"/>
              </a:rPr>
              <a:t>   </a:t>
            </a:r>
            <a:br>
              <a:rPr lang="en-US" kern="1200" dirty="0">
                <a:solidFill>
                  <a:schemeClr val="bg1"/>
                </a:solidFill>
                <a:latin typeface="+mj-lt"/>
                <a:ea typeface="+mj-ea"/>
                <a:cs typeface="+mj-cs"/>
              </a:rPr>
            </a:br>
            <a:r>
              <a:rPr lang="en-US" kern="1200" dirty="0">
                <a:solidFill>
                  <a:schemeClr val="bg1"/>
                </a:solidFill>
                <a:latin typeface="+mj-lt"/>
                <a:ea typeface="+mj-ea"/>
                <a:cs typeface="+mj-cs"/>
              </a:rPr>
              <a:t>Her finder du dog links gratis stock </a:t>
            </a:r>
            <a:r>
              <a:rPr lang="en-US" kern="1200" dirty="0" err="1">
                <a:solidFill>
                  <a:schemeClr val="bg1"/>
                </a:solidFill>
                <a:latin typeface="+mj-lt"/>
                <a:ea typeface="+mj-ea"/>
                <a:cs typeface="+mj-cs"/>
              </a:rPr>
              <a:t>billeder</a:t>
            </a:r>
            <a:r>
              <a:rPr lang="en-US" kern="1200" dirty="0">
                <a:solidFill>
                  <a:schemeClr val="bg1"/>
                </a:solidFill>
                <a:latin typeface="+mj-lt"/>
                <a:ea typeface="+mj-ea"/>
                <a:cs typeface="+mj-cs"/>
              </a:rPr>
              <a:t>: </a:t>
            </a:r>
            <a:br>
              <a:rPr lang="en-US" kern="1200" dirty="0">
                <a:solidFill>
                  <a:schemeClr val="bg1"/>
                </a:solidFill>
                <a:latin typeface="+mj-lt"/>
                <a:ea typeface="+mj-ea"/>
                <a:cs typeface="+mj-cs"/>
              </a:rPr>
            </a:br>
            <a:r>
              <a:rPr lang="en-US" kern="1200" dirty="0">
                <a:solidFill>
                  <a:schemeClr val="bg1"/>
                </a:solidFill>
                <a:latin typeface="+mj-lt"/>
                <a:ea typeface="+mj-ea"/>
                <a:cs typeface="+mj-cs"/>
              </a:rPr>
              <a:t>+ </a:t>
            </a:r>
            <a:r>
              <a:rPr lang="en-US" kern="1200" dirty="0" err="1">
                <a:solidFill>
                  <a:schemeClr val="bg1"/>
                </a:solidFill>
                <a:latin typeface="+mj-lt"/>
                <a:ea typeface="+mj-ea"/>
                <a:cs typeface="+mj-cs"/>
              </a:rPr>
              <a:t>prøv</a:t>
            </a:r>
            <a:r>
              <a:rPr lang="en-US" kern="1200" dirty="0">
                <a:solidFill>
                  <a:schemeClr val="bg1"/>
                </a:solidFill>
                <a:latin typeface="+mj-lt"/>
                <a:ea typeface="+mj-ea"/>
                <a:cs typeface="+mj-cs"/>
              </a:rPr>
              <a:t> </a:t>
            </a:r>
            <a:r>
              <a:rPr lang="en-US" kern="1200" dirty="0">
                <a:solidFill>
                  <a:schemeClr val="bg1"/>
                </a:solidFill>
                <a:latin typeface="+mj-lt"/>
                <a:ea typeface="+mj-ea"/>
                <a:cs typeface="+mj-cs"/>
                <a:hlinkClick r:id="rId3"/>
              </a:rPr>
              <a:t>www.pixabay.com</a:t>
            </a:r>
            <a:r>
              <a:rPr lang="en-US" kern="1200" dirty="0">
                <a:solidFill>
                  <a:schemeClr val="bg1"/>
                </a:solidFill>
                <a:latin typeface="+mj-lt"/>
                <a:ea typeface="+mj-ea"/>
                <a:cs typeface="+mj-cs"/>
              </a:rPr>
              <a:t> </a:t>
            </a:r>
            <a:br>
              <a:rPr lang="en-US" kern="1200" dirty="0">
                <a:solidFill>
                  <a:schemeClr val="bg1"/>
                </a:solidFill>
                <a:latin typeface="+mj-lt"/>
                <a:ea typeface="+mj-ea"/>
                <a:cs typeface="+mj-cs"/>
              </a:rPr>
            </a:br>
            <a:r>
              <a:rPr lang="en-US" kern="1200" dirty="0">
                <a:solidFill>
                  <a:schemeClr val="bg1"/>
                </a:solidFill>
                <a:latin typeface="+mj-lt"/>
                <a:ea typeface="+mj-ea"/>
                <a:cs typeface="+mj-cs"/>
              </a:rPr>
              <a:t>+ </a:t>
            </a:r>
            <a:r>
              <a:rPr lang="en-US" kern="1200" dirty="0">
                <a:solidFill>
                  <a:schemeClr val="bg1"/>
                </a:solidFill>
                <a:latin typeface="+mj-lt"/>
                <a:ea typeface="+mj-ea"/>
                <a:cs typeface="+mj-cs"/>
                <a:hlinkClick r:id="rId4"/>
              </a:rPr>
              <a:t>www.unsplash.com</a:t>
            </a:r>
            <a:r>
              <a:rPr lang="en-US" kern="1200" dirty="0">
                <a:solidFill>
                  <a:schemeClr val="bg1"/>
                </a:solidFill>
                <a:latin typeface="+mj-lt"/>
                <a:ea typeface="+mj-ea"/>
                <a:cs typeface="+mj-cs"/>
              </a:rPr>
              <a:t> </a:t>
            </a:r>
            <a:endParaRPr lang="en-US" sz="5000" kern="1200" dirty="0">
              <a:solidFill>
                <a:schemeClr val="bg1"/>
              </a:solidFill>
              <a:latin typeface="+mj-lt"/>
              <a:ea typeface="+mj-ea"/>
              <a:cs typeface="+mj-cs"/>
            </a:endParaRPr>
          </a:p>
        </p:txBody>
      </p:sp>
    </p:spTree>
    <p:extLst>
      <p:ext uri="{BB962C8B-B14F-4D97-AF65-F5344CB8AC3E}">
        <p14:creationId xmlns:p14="http://schemas.microsoft.com/office/powerpoint/2010/main" val="315336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19B844E-03AC-9148-9A69-E45FDB3B155F}"/>
              </a:ext>
            </a:extLst>
          </p:cNvPr>
          <p:cNvSpPr>
            <a:spLocks noGrp="1"/>
          </p:cNvSpPr>
          <p:nvPr>
            <p:ph type="title"/>
          </p:nvPr>
        </p:nvSpPr>
        <p:spPr>
          <a:xfrm>
            <a:off x="4983481" y="-1428750"/>
            <a:ext cx="6989444" cy="8058149"/>
          </a:xfrm>
        </p:spPr>
        <p:txBody>
          <a:bodyPr vert="horz" lIns="91440" tIns="45720" rIns="91440" bIns="45720" rtlCol="0" anchor="b">
            <a:normAutofit fontScale="90000"/>
          </a:bodyPr>
          <a:lstStyle/>
          <a:p>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br>
              <a:rPr lang="en-US" sz="1800" b="1" dirty="0">
                <a:solidFill>
                  <a:schemeClr val="bg1"/>
                </a:solidFill>
              </a:rPr>
            </a:br>
            <a:r>
              <a:rPr lang="en-US" sz="2000" b="1" dirty="0" err="1">
                <a:solidFill>
                  <a:schemeClr val="bg1"/>
                </a:solidFill>
              </a:rPr>
              <a:t>Billeder</a:t>
            </a:r>
            <a:r>
              <a:rPr lang="en-US" sz="2000" b="1" dirty="0">
                <a:solidFill>
                  <a:schemeClr val="bg1"/>
                </a:solidFill>
              </a:rPr>
              <a:t> taler </a:t>
            </a:r>
            <a:r>
              <a:rPr lang="en-US" sz="2000" b="1" dirty="0" err="1">
                <a:solidFill>
                  <a:schemeClr val="bg1"/>
                </a:solidFill>
              </a:rPr>
              <a:t>til</a:t>
            </a:r>
            <a:r>
              <a:rPr lang="en-US" sz="2000" b="1" dirty="0">
                <a:solidFill>
                  <a:schemeClr val="bg1"/>
                </a:solidFill>
              </a:rPr>
              <a:t> </a:t>
            </a:r>
            <a:r>
              <a:rPr lang="en-US" sz="2000" b="1" dirty="0" err="1">
                <a:solidFill>
                  <a:schemeClr val="bg1"/>
                </a:solidFill>
              </a:rPr>
              <a:t>hjertet</a:t>
            </a:r>
            <a:r>
              <a:rPr lang="en-US" sz="2000" b="1" dirty="0">
                <a:solidFill>
                  <a:schemeClr val="bg1"/>
                </a:solidFill>
              </a:rPr>
              <a:t> </a:t>
            </a:r>
            <a:br>
              <a:rPr lang="en-US" sz="2000" dirty="0">
                <a:solidFill>
                  <a:schemeClr val="bg1"/>
                </a:solidFill>
              </a:rPr>
            </a:br>
            <a:r>
              <a:rPr lang="en-US" sz="2000" b="1" dirty="0" err="1">
                <a:solidFill>
                  <a:schemeClr val="bg1"/>
                </a:solidFill>
              </a:rPr>
              <a:t>Hvad</a:t>
            </a:r>
            <a:r>
              <a:rPr lang="en-US" sz="2000" b="1" dirty="0">
                <a:solidFill>
                  <a:schemeClr val="bg1"/>
                </a:solidFill>
              </a:rPr>
              <a:t> </a:t>
            </a:r>
            <a:r>
              <a:rPr lang="en-US" sz="2000" b="1" dirty="0" err="1">
                <a:solidFill>
                  <a:schemeClr val="bg1"/>
                </a:solidFill>
              </a:rPr>
              <a:t>skal</a:t>
            </a:r>
            <a:r>
              <a:rPr lang="en-US" sz="2000" b="1" dirty="0">
                <a:solidFill>
                  <a:schemeClr val="bg1"/>
                </a:solidFill>
              </a:rPr>
              <a:t> et </a:t>
            </a:r>
            <a:r>
              <a:rPr lang="en-US" sz="2000" b="1" dirty="0" err="1">
                <a:solidFill>
                  <a:schemeClr val="bg1"/>
                </a:solidFill>
              </a:rPr>
              <a:t>godt</a:t>
            </a:r>
            <a:r>
              <a:rPr lang="en-US" sz="2000" b="1" dirty="0">
                <a:solidFill>
                  <a:schemeClr val="bg1"/>
                </a:solidFill>
              </a:rPr>
              <a:t> </a:t>
            </a:r>
            <a:r>
              <a:rPr lang="en-US" sz="2000" b="1" dirty="0" err="1">
                <a:solidFill>
                  <a:schemeClr val="bg1"/>
                </a:solidFill>
              </a:rPr>
              <a:t>pressebillede</a:t>
            </a:r>
            <a:r>
              <a:rPr lang="en-US" sz="2000" b="1" dirty="0">
                <a:solidFill>
                  <a:schemeClr val="bg1"/>
                </a:solidFill>
              </a:rPr>
              <a:t> </a:t>
            </a:r>
            <a:r>
              <a:rPr lang="en-US" sz="2000" b="1" dirty="0" err="1">
                <a:solidFill>
                  <a:schemeClr val="bg1"/>
                </a:solidFill>
              </a:rPr>
              <a:t>kunne</a:t>
            </a:r>
            <a:r>
              <a:rPr lang="en-US" sz="2000" b="1" dirty="0">
                <a:solidFill>
                  <a:schemeClr val="bg1"/>
                </a:solidFill>
              </a:rPr>
              <a:t>? </a:t>
            </a:r>
            <a:br>
              <a:rPr lang="en-US" sz="2000" dirty="0">
                <a:solidFill>
                  <a:schemeClr val="bg1"/>
                </a:solidFill>
              </a:rPr>
            </a:br>
            <a:r>
              <a:rPr lang="en-US" sz="2000" dirty="0">
                <a:solidFill>
                  <a:schemeClr val="bg1"/>
                </a:solidFill>
              </a:rPr>
              <a:t>”Det </a:t>
            </a:r>
            <a:r>
              <a:rPr lang="en-US" sz="2000" dirty="0" err="1">
                <a:solidFill>
                  <a:schemeClr val="bg1"/>
                </a:solidFill>
              </a:rPr>
              <a:t>gode</a:t>
            </a:r>
            <a:r>
              <a:rPr lang="en-US" sz="2000" dirty="0">
                <a:solidFill>
                  <a:schemeClr val="bg1"/>
                </a:solidFill>
              </a:rPr>
              <a:t> </a:t>
            </a:r>
            <a:r>
              <a:rPr lang="en-US" sz="2000" dirty="0" err="1">
                <a:solidFill>
                  <a:schemeClr val="bg1"/>
                </a:solidFill>
              </a:rPr>
              <a:t>pressebillede</a:t>
            </a:r>
            <a:r>
              <a:rPr lang="en-US" sz="2000" dirty="0">
                <a:solidFill>
                  <a:schemeClr val="bg1"/>
                </a:solidFill>
              </a:rPr>
              <a:t> </a:t>
            </a:r>
            <a:r>
              <a:rPr lang="en-US" sz="2000" dirty="0" err="1">
                <a:solidFill>
                  <a:schemeClr val="bg1"/>
                </a:solidFill>
              </a:rPr>
              <a:t>skal</a:t>
            </a:r>
            <a:r>
              <a:rPr lang="en-US" sz="2000" dirty="0">
                <a:solidFill>
                  <a:schemeClr val="bg1"/>
                </a:solidFill>
              </a:rPr>
              <a:t> </a:t>
            </a:r>
            <a:r>
              <a:rPr lang="en-US" sz="2000" dirty="0" err="1">
                <a:solidFill>
                  <a:schemeClr val="bg1"/>
                </a:solidFill>
              </a:rPr>
              <a:t>sætte</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autentisk</a:t>
            </a:r>
            <a:r>
              <a:rPr lang="en-US" sz="2000" dirty="0">
                <a:solidFill>
                  <a:schemeClr val="bg1"/>
                </a:solidFill>
              </a:rPr>
              <a:t> scene </a:t>
            </a:r>
            <a:r>
              <a:rPr lang="en-US" sz="2000" dirty="0" err="1">
                <a:solidFill>
                  <a:schemeClr val="bg1"/>
                </a:solidFill>
              </a:rPr>
              <a:t>samt</a:t>
            </a:r>
            <a:r>
              <a:rPr lang="en-US" sz="2000" dirty="0">
                <a:solidFill>
                  <a:schemeClr val="bg1"/>
                </a:solidFill>
              </a:rPr>
              <a:t> </a:t>
            </a:r>
            <a:r>
              <a:rPr lang="en-US" sz="2000" dirty="0" err="1">
                <a:solidFill>
                  <a:schemeClr val="bg1"/>
                </a:solidFill>
              </a:rPr>
              <a:t>engagere</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inddrage</a:t>
            </a:r>
            <a:r>
              <a:rPr lang="en-US" sz="2000" dirty="0">
                <a:solidFill>
                  <a:schemeClr val="bg1"/>
                </a:solidFill>
              </a:rPr>
              <a:t> </a:t>
            </a:r>
            <a:r>
              <a:rPr lang="en-US" sz="2000" dirty="0" err="1">
                <a:solidFill>
                  <a:schemeClr val="bg1"/>
                </a:solidFill>
              </a:rPr>
              <a:t>betragteren</a:t>
            </a:r>
            <a:r>
              <a:rPr lang="en-US" sz="2000" dirty="0">
                <a:solidFill>
                  <a:schemeClr val="bg1"/>
                </a:solidFill>
              </a:rPr>
              <a:t>. </a:t>
            </a:r>
            <a:r>
              <a:rPr lang="en-US" sz="2000" dirty="0" err="1">
                <a:solidFill>
                  <a:schemeClr val="bg1"/>
                </a:solidFill>
              </a:rPr>
              <a:t>Som</a:t>
            </a:r>
            <a:r>
              <a:rPr lang="en-US" sz="2000" dirty="0">
                <a:solidFill>
                  <a:schemeClr val="bg1"/>
                </a:solidFill>
              </a:rPr>
              <a:t> regel </a:t>
            </a:r>
            <a:r>
              <a:rPr lang="en-US" sz="2000" dirty="0" err="1">
                <a:solidFill>
                  <a:schemeClr val="bg1"/>
                </a:solidFill>
              </a:rPr>
              <a:t>kan</a:t>
            </a:r>
            <a:r>
              <a:rPr lang="en-US" sz="2000" dirty="0">
                <a:solidFill>
                  <a:schemeClr val="bg1"/>
                </a:solidFill>
              </a:rPr>
              <a:t> det </a:t>
            </a:r>
            <a:r>
              <a:rPr lang="en-US" sz="2000" dirty="0" err="1">
                <a:solidFill>
                  <a:schemeClr val="bg1"/>
                </a:solidFill>
              </a:rPr>
              <a:t>gode</a:t>
            </a:r>
            <a:r>
              <a:rPr lang="en-US" sz="2000" dirty="0">
                <a:solidFill>
                  <a:schemeClr val="bg1"/>
                </a:solidFill>
              </a:rPr>
              <a:t> </a:t>
            </a:r>
            <a:r>
              <a:rPr lang="en-US" sz="2000" dirty="0" err="1">
                <a:solidFill>
                  <a:schemeClr val="bg1"/>
                </a:solidFill>
              </a:rPr>
              <a:t>fotografi</a:t>
            </a:r>
            <a:r>
              <a:rPr lang="en-US" sz="2000" dirty="0">
                <a:solidFill>
                  <a:schemeClr val="bg1"/>
                </a:solidFill>
              </a:rPr>
              <a:t> </a:t>
            </a:r>
            <a:r>
              <a:rPr lang="en-US" sz="2000" dirty="0" err="1">
                <a:solidFill>
                  <a:schemeClr val="bg1"/>
                </a:solidFill>
              </a:rPr>
              <a:t>afkodes</a:t>
            </a:r>
            <a:r>
              <a:rPr lang="en-US" sz="2000" dirty="0">
                <a:solidFill>
                  <a:schemeClr val="bg1"/>
                </a:solidFill>
              </a:rPr>
              <a:t> på få </a:t>
            </a:r>
            <a:r>
              <a:rPr lang="en-US" sz="2000" dirty="0" err="1">
                <a:solidFill>
                  <a:schemeClr val="bg1"/>
                </a:solidFill>
              </a:rPr>
              <a:t>sekunder</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besvarer</a:t>
            </a:r>
            <a:r>
              <a:rPr lang="en-US" sz="2000" dirty="0">
                <a:solidFill>
                  <a:schemeClr val="bg1"/>
                </a:solidFill>
              </a:rPr>
              <a:t> </a:t>
            </a:r>
            <a:r>
              <a:rPr lang="en-US" sz="2000" dirty="0" err="1">
                <a:solidFill>
                  <a:schemeClr val="bg1"/>
                </a:solidFill>
              </a:rPr>
              <a:t>hurtigt</a:t>
            </a:r>
            <a:r>
              <a:rPr lang="en-US" sz="2000" dirty="0">
                <a:solidFill>
                  <a:schemeClr val="bg1"/>
                </a:solidFill>
              </a:rPr>
              <a:t> </a:t>
            </a:r>
            <a:r>
              <a:rPr lang="en-US" sz="2000" dirty="0" err="1">
                <a:solidFill>
                  <a:schemeClr val="bg1"/>
                </a:solidFill>
              </a:rPr>
              <a:t>nogle</a:t>
            </a:r>
            <a:r>
              <a:rPr lang="en-US" sz="2000" dirty="0">
                <a:solidFill>
                  <a:schemeClr val="bg1"/>
                </a:solidFill>
              </a:rPr>
              <a:t> simple </a:t>
            </a:r>
            <a:r>
              <a:rPr lang="en-US" sz="2000" dirty="0" err="1">
                <a:solidFill>
                  <a:schemeClr val="bg1"/>
                </a:solidFill>
              </a:rPr>
              <a:t>hvem</a:t>
            </a:r>
            <a:r>
              <a:rPr lang="en-US" sz="2000" dirty="0">
                <a:solidFill>
                  <a:schemeClr val="bg1"/>
                </a:solidFill>
              </a:rPr>
              <a:t>-, </a:t>
            </a:r>
            <a:r>
              <a:rPr lang="en-US" sz="2000" dirty="0" err="1">
                <a:solidFill>
                  <a:schemeClr val="bg1"/>
                </a:solidFill>
              </a:rPr>
              <a:t>hvad</a:t>
            </a:r>
            <a:r>
              <a:rPr lang="en-US" sz="2000" dirty="0">
                <a:solidFill>
                  <a:schemeClr val="bg1"/>
                </a:solidFill>
              </a:rPr>
              <a:t>-, </a:t>
            </a:r>
            <a:r>
              <a:rPr lang="en-US" sz="2000" dirty="0" err="1">
                <a:solidFill>
                  <a:schemeClr val="bg1"/>
                </a:solidFill>
              </a:rPr>
              <a:t>hvor</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hvornår-spørgsmål</a:t>
            </a:r>
            <a:r>
              <a:rPr lang="en-US" sz="2000" dirty="0">
                <a:solidFill>
                  <a:schemeClr val="bg1"/>
                </a:solidFill>
              </a:rPr>
              <a:t>. Det </a:t>
            </a:r>
            <a:r>
              <a:rPr lang="en-US" sz="2000" dirty="0" err="1">
                <a:solidFill>
                  <a:schemeClr val="bg1"/>
                </a:solidFill>
              </a:rPr>
              <a:t>gode</a:t>
            </a:r>
            <a:r>
              <a:rPr lang="en-US" sz="2000" dirty="0">
                <a:solidFill>
                  <a:schemeClr val="bg1"/>
                </a:solidFill>
              </a:rPr>
              <a:t> </a:t>
            </a:r>
            <a:r>
              <a:rPr lang="en-US" sz="2000" dirty="0" err="1">
                <a:solidFill>
                  <a:schemeClr val="bg1"/>
                </a:solidFill>
              </a:rPr>
              <a:t>fotografi</a:t>
            </a:r>
            <a:r>
              <a:rPr lang="en-US" sz="2000" dirty="0">
                <a:solidFill>
                  <a:schemeClr val="bg1"/>
                </a:solidFill>
              </a:rPr>
              <a:t> </a:t>
            </a:r>
            <a:r>
              <a:rPr lang="en-US" sz="2000" dirty="0" err="1">
                <a:solidFill>
                  <a:schemeClr val="bg1"/>
                </a:solidFill>
              </a:rPr>
              <a:t>kan</a:t>
            </a:r>
            <a:r>
              <a:rPr lang="en-US" sz="2000" dirty="0">
                <a:solidFill>
                  <a:schemeClr val="bg1"/>
                </a:solidFill>
              </a:rPr>
              <a:t> </a:t>
            </a:r>
            <a:r>
              <a:rPr lang="en-US" sz="2000" dirty="0" err="1">
                <a:solidFill>
                  <a:schemeClr val="bg1"/>
                </a:solidFill>
              </a:rPr>
              <a:t>ogsa</a:t>
            </a:r>
            <a:r>
              <a:rPr lang="en-US" sz="2000" dirty="0">
                <a:solidFill>
                  <a:schemeClr val="bg1"/>
                </a:solidFill>
              </a:rPr>
              <a:t>̊ </a:t>
            </a:r>
            <a:r>
              <a:rPr lang="en-US" sz="2000" dirty="0" err="1">
                <a:solidFill>
                  <a:schemeClr val="bg1"/>
                </a:solidFill>
              </a:rPr>
              <a:t>vække</a:t>
            </a:r>
            <a:r>
              <a:rPr lang="en-US" sz="2000" dirty="0">
                <a:solidFill>
                  <a:schemeClr val="bg1"/>
                </a:solidFill>
              </a:rPr>
              <a:t> </a:t>
            </a:r>
            <a:r>
              <a:rPr lang="en-US" sz="2000" dirty="0" err="1">
                <a:solidFill>
                  <a:schemeClr val="bg1"/>
                </a:solidFill>
              </a:rPr>
              <a:t>følelser</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spejle</a:t>
            </a:r>
            <a:r>
              <a:rPr lang="en-US" sz="2000" dirty="0">
                <a:solidFill>
                  <a:schemeClr val="bg1"/>
                </a:solidFill>
              </a:rPr>
              <a:t> </a:t>
            </a:r>
            <a:r>
              <a:rPr lang="en-US" sz="2000" dirty="0" err="1">
                <a:solidFill>
                  <a:schemeClr val="bg1"/>
                </a:solidFill>
              </a:rPr>
              <a:t>elementer</a:t>
            </a:r>
            <a:r>
              <a:rPr lang="en-US" sz="2000" dirty="0">
                <a:solidFill>
                  <a:schemeClr val="bg1"/>
                </a:solidFill>
              </a:rPr>
              <a:t> </a:t>
            </a:r>
            <a:r>
              <a:rPr lang="en-US" sz="2000" dirty="0" err="1">
                <a:solidFill>
                  <a:schemeClr val="bg1"/>
                </a:solidFill>
              </a:rPr>
              <a:t>fra</a:t>
            </a:r>
            <a:r>
              <a:rPr lang="en-US" sz="2000" dirty="0">
                <a:solidFill>
                  <a:schemeClr val="bg1"/>
                </a:solidFill>
              </a:rPr>
              <a:t> </a:t>
            </a:r>
            <a:r>
              <a:rPr lang="en-US" sz="2000" dirty="0" err="1">
                <a:solidFill>
                  <a:schemeClr val="bg1"/>
                </a:solidFill>
              </a:rPr>
              <a:t>betragterens</a:t>
            </a:r>
            <a:r>
              <a:rPr lang="en-US" sz="2000" dirty="0">
                <a:solidFill>
                  <a:schemeClr val="bg1"/>
                </a:solidFill>
              </a:rPr>
              <a:t> individuelle </a:t>
            </a:r>
            <a:r>
              <a:rPr lang="en-US" sz="2000" dirty="0" err="1">
                <a:solidFill>
                  <a:schemeClr val="bg1"/>
                </a:solidFill>
              </a:rPr>
              <a:t>eller</a:t>
            </a:r>
            <a:r>
              <a:rPr lang="en-US" sz="2000" dirty="0">
                <a:solidFill>
                  <a:schemeClr val="bg1"/>
                </a:solidFill>
              </a:rPr>
              <a:t> </a:t>
            </a:r>
            <a:r>
              <a:rPr lang="en-US" sz="2000" dirty="0" err="1">
                <a:solidFill>
                  <a:schemeClr val="bg1"/>
                </a:solidFill>
              </a:rPr>
              <a:t>fælles</a:t>
            </a:r>
            <a:r>
              <a:rPr lang="en-US" sz="2000" dirty="0">
                <a:solidFill>
                  <a:schemeClr val="bg1"/>
                </a:solidFill>
              </a:rPr>
              <a:t> </a:t>
            </a:r>
            <a:r>
              <a:rPr lang="en-US" sz="2000" dirty="0" err="1">
                <a:solidFill>
                  <a:schemeClr val="bg1"/>
                </a:solidFill>
              </a:rPr>
              <a:t>kulturelle</a:t>
            </a:r>
            <a:r>
              <a:rPr lang="en-US" sz="2000" dirty="0">
                <a:solidFill>
                  <a:schemeClr val="bg1"/>
                </a:solidFill>
              </a:rPr>
              <a:t> </a:t>
            </a:r>
            <a:r>
              <a:rPr lang="en-US" sz="2000" dirty="0" err="1">
                <a:solidFill>
                  <a:schemeClr val="bg1"/>
                </a:solidFill>
              </a:rPr>
              <a:t>forståelse</a:t>
            </a:r>
            <a:r>
              <a:rPr lang="en-US" sz="2000" dirty="0">
                <a:solidFill>
                  <a:schemeClr val="bg1"/>
                </a:solidFill>
              </a:rPr>
              <a:t>”. </a:t>
            </a:r>
            <a:br>
              <a:rPr lang="en-US" sz="2000" dirty="0">
                <a:solidFill>
                  <a:schemeClr val="bg1"/>
                </a:solidFill>
              </a:rPr>
            </a:br>
            <a:br>
              <a:rPr lang="en-US" sz="2000" dirty="0">
                <a:solidFill>
                  <a:schemeClr val="bg1"/>
                </a:solidFill>
              </a:rPr>
            </a:br>
            <a:r>
              <a:rPr lang="en-US" sz="2000" b="1" dirty="0" err="1">
                <a:solidFill>
                  <a:schemeClr val="bg1"/>
                </a:solidFill>
              </a:rPr>
              <a:t>Hvordan</a:t>
            </a:r>
            <a:r>
              <a:rPr lang="en-US" sz="2000" b="1" dirty="0">
                <a:solidFill>
                  <a:schemeClr val="bg1"/>
                </a:solidFill>
              </a:rPr>
              <a:t> </a:t>
            </a:r>
            <a:r>
              <a:rPr lang="en-US" sz="2000" b="1" dirty="0" err="1">
                <a:solidFill>
                  <a:schemeClr val="bg1"/>
                </a:solidFill>
              </a:rPr>
              <a:t>adskiller</a:t>
            </a:r>
            <a:r>
              <a:rPr lang="en-US" sz="2000" b="1" dirty="0">
                <a:solidFill>
                  <a:schemeClr val="bg1"/>
                </a:solidFill>
              </a:rPr>
              <a:t> </a:t>
            </a:r>
            <a:r>
              <a:rPr lang="en-US" sz="2000" b="1" dirty="0" err="1">
                <a:solidFill>
                  <a:schemeClr val="bg1"/>
                </a:solidFill>
              </a:rPr>
              <a:t>kommunikation</a:t>
            </a:r>
            <a:r>
              <a:rPr lang="en-US" sz="2000" b="1" dirty="0">
                <a:solidFill>
                  <a:schemeClr val="bg1"/>
                </a:solidFill>
              </a:rPr>
              <a:t> </a:t>
            </a:r>
            <a:r>
              <a:rPr lang="en-US" sz="2000" b="1" dirty="0" err="1">
                <a:solidFill>
                  <a:schemeClr val="bg1"/>
                </a:solidFill>
              </a:rPr>
              <a:t>i</a:t>
            </a:r>
            <a:r>
              <a:rPr lang="en-US" sz="2000" b="1" dirty="0">
                <a:solidFill>
                  <a:schemeClr val="bg1"/>
                </a:solidFill>
              </a:rPr>
              <a:t> </a:t>
            </a:r>
            <a:r>
              <a:rPr lang="en-US" sz="2000" b="1" dirty="0" err="1">
                <a:solidFill>
                  <a:schemeClr val="bg1"/>
                </a:solidFill>
              </a:rPr>
              <a:t>billeder</a:t>
            </a:r>
            <a:r>
              <a:rPr lang="en-US" sz="2000" b="1" dirty="0">
                <a:solidFill>
                  <a:schemeClr val="bg1"/>
                </a:solidFill>
              </a:rPr>
              <a:t> sig </a:t>
            </a:r>
            <a:r>
              <a:rPr lang="en-US" sz="2000" b="1" dirty="0" err="1">
                <a:solidFill>
                  <a:schemeClr val="bg1"/>
                </a:solidFill>
              </a:rPr>
              <a:t>fra</a:t>
            </a:r>
            <a:r>
              <a:rPr lang="en-US" sz="2000" b="1" dirty="0">
                <a:solidFill>
                  <a:schemeClr val="bg1"/>
                </a:solidFill>
              </a:rPr>
              <a:t> </a:t>
            </a:r>
            <a:r>
              <a:rPr lang="en-US" sz="2000" b="1" dirty="0" err="1">
                <a:solidFill>
                  <a:schemeClr val="bg1"/>
                </a:solidFill>
              </a:rPr>
              <a:t>kommunikation</a:t>
            </a:r>
            <a:r>
              <a:rPr lang="en-US" sz="2000" b="1" dirty="0">
                <a:solidFill>
                  <a:schemeClr val="bg1"/>
                </a:solidFill>
              </a:rPr>
              <a:t> </a:t>
            </a:r>
            <a:r>
              <a:rPr lang="en-US" sz="2000" b="1" dirty="0" err="1">
                <a:solidFill>
                  <a:schemeClr val="bg1"/>
                </a:solidFill>
              </a:rPr>
              <a:t>i</a:t>
            </a:r>
            <a:r>
              <a:rPr lang="en-US" sz="2000" b="1" dirty="0">
                <a:solidFill>
                  <a:schemeClr val="bg1"/>
                </a:solidFill>
              </a:rPr>
              <a:t> </a:t>
            </a:r>
            <a:r>
              <a:rPr lang="en-US" sz="2000" b="1" dirty="0" err="1">
                <a:solidFill>
                  <a:schemeClr val="bg1"/>
                </a:solidFill>
              </a:rPr>
              <a:t>tekst</a:t>
            </a:r>
            <a:r>
              <a:rPr lang="en-US" sz="2000" b="1" dirty="0">
                <a:solidFill>
                  <a:schemeClr val="bg1"/>
                </a:solidFill>
              </a:rPr>
              <a:t>? </a:t>
            </a:r>
            <a:br>
              <a:rPr lang="en-US" sz="2000" dirty="0">
                <a:solidFill>
                  <a:schemeClr val="bg1"/>
                </a:solidFill>
              </a:rPr>
            </a:br>
            <a:r>
              <a:rPr lang="en-US" sz="2000" dirty="0">
                <a:solidFill>
                  <a:schemeClr val="bg1"/>
                </a:solidFill>
              </a:rPr>
              <a:t>”</a:t>
            </a:r>
            <a:r>
              <a:rPr lang="en-US" sz="2000" dirty="0" err="1">
                <a:solidFill>
                  <a:schemeClr val="bg1"/>
                </a:solidFill>
              </a:rPr>
              <a:t>Hvor</a:t>
            </a:r>
            <a:r>
              <a:rPr lang="en-US" sz="2000" dirty="0">
                <a:solidFill>
                  <a:schemeClr val="bg1"/>
                </a:solidFill>
              </a:rPr>
              <a:t> </a:t>
            </a:r>
            <a:r>
              <a:rPr lang="en-US" sz="2000" dirty="0" err="1">
                <a:solidFill>
                  <a:schemeClr val="bg1"/>
                </a:solidFill>
              </a:rPr>
              <a:t>kommunikation</a:t>
            </a:r>
            <a:r>
              <a:rPr lang="en-US" sz="2000" dirty="0">
                <a:solidFill>
                  <a:schemeClr val="bg1"/>
                </a:solidFill>
              </a:rPr>
              <a:t> med </a:t>
            </a:r>
            <a:r>
              <a:rPr lang="en-US" sz="2000" dirty="0" err="1">
                <a:solidFill>
                  <a:schemeClr val="bg1"/>
                </a:solidFill>
              </a:rPr>
              <a:t>tekst</a:t>
            </a:r>
            <a:r>
              <a:rPr lang="en-US" sz="2000" dirty="0">
                <a:solidFill>
                  <a:schemeClr val="bg1"/>
                </a:solidFill>
              </a:rPr>
              <a:t> </a:t>
            </a:r>
            <a:r>
              <a:rPr lang="en-US" sz="2000" dirty="0" err="1">
                <a:solidFill>
                  <a:schemeClr val="bg1"/>
                </a:solidFill>
              </a:rPr>
              <a:t>i</a:t>
            </a:r>
            <a:r>
              <a:rPr lang="en-US" sz="2000" dirty="0">
                <a:solidFill>
                  <a:schemeClr val="bg1"/>
                </a:solidFill>
              </a:rPr>
              <a:t> </a:t>
            </a:r>
            <a:r>
              <a:rPr lang="en-US" sz="2000" dirty="0" err="1">
                <a:solidFill>
                  <a:schemeClr val="bg1"/>
                </a:solidFill>
              </a:rPr>
              <a:t>høj</a:t>
            </a:r>
            <a:r>
              <a:rPr lang="en-US" sz="2000" dirty="0">
                <a:solidFill>
                  <a:schemeClr val="bg1"/>
                </a:solidFill>
              </a:rPr>
              <a:t> grad handler om, at </a:t>
            </a:r>
            <a:r>
              <a:rPr lang="en-US" sz="2000" dirty="0" err="1">
                <a:solidFill>
                  <a:schemeClr val="bg1"/>
                </a:solidFill>
              </a:rPr>
              <a:t>produktet</a:t>
            </a:r>
            <a:r>
              <a:rPr lang="en-US" sz="2000" dirty="0">
                <a:solidFill>
                  <a:schemeClr val="bg1"/>
                </a:solidFill>
              </a:rPr>
              <a:t> </a:t>
            </a:r>
            <a:r>
              <a:rPr lang="en-US" sz="2000" dirty="0" err="1">
                <a:solidFill>
                  <a:schemeClr val="bg1"/>
                </a:solidFill>
              </a:rPr>
              <a:t>skal</a:t>
            </a:r>
            <a:r>
              <a:rPr lang="en-US" sz="2000" dirty="0">
                <a:solidFill>
                  <a:schemeClr val="bg1"/>
                </a:solidFill>
              </a:rPr>
              <a:t> </a:t>
            </a:r>
            <a:r>
              <a:rPr lang="en-US" sz="2000" dirty="0" err="1">
                <a:solidFill>
                  <a:schemeClr val="bg1"/>
                </a:solidFill>
              </a:rPr>
              <a:t>forstås</a:t>
            </a:r>
            <a:r>
              <a:rPr lang="en-US" sz="2000" dirty="0">
                <a:solidFill>
                  <a:schemeClr val="bg1"/>
                </a:solidFill>
              </a:rPr>
              <a:t>, </a:t>
            </a:r>
            <a:r>
              <a:rPr lang="en-US" sz="2000" dirty="0" err="1">
                <a:solidFill>
                  <a:schemeClr val="bg1"/>
                </a:solidFill>
              </a:rPr>
              <a:t>sa</a:t>
            </a:r>
            <a:r>
              <a:rPr lang="en-US" sz="2000" dirty="0">
                <a:solidFill>
                  <a:schemeClr val="bg1"/>
                </a:solidFill>
              </a:rPr>
              <a:t>̊ handler </a:t>
            </a:r>
            <a:r>
              <a:rPr lang="en-US" sz="2000" dirty="0" err="1">
                <a:solidFill>
                  <a:schemeClr val="bg1"/>
                </a:solidFill>
              </a:rPr>
              <a:t>kommunikation</a:t>
            </a:r>
            <a:r>
              <a:rPr lang="en-US" sz="2000" dirty="0">
                <a:solidFill>
                  <a:schemeClr val="bg1"/>
                </a:solidFill>
              </a:rPr>
              <a:t> med </a:t>
            </a:r>
            <a:r>
              <a:rPr lang="en-US" sz="2000" dirty="0" err="1">
                <a:solidFill>
                  <a:schemeClr val="bg1"/>
                </a:solidFill>
              </a:rPr>
              <a:t>billeder</a:t>
            </a:r>
            <a:r>
              <a:rPr lang="en-US" sz="2000" dirty="0">
                <a:solidFill>
                  <a:schemeClr val="bg1"/>
                </a:solidFill>
              </a:rPr>
              <a:t> </a:t>
            </a:r>
            <a:r>
              <a:rPr lang="en-US" sz="2000" dirty="0" err="1">
                <a:solidFill>
                  <a:schemeClr val="bg1"/>
                </a:solidFill>
              </a:rPr>
              <a:t>i</a:t>
            </a:r>
            <a:r>
              <a:rPr lang="en-US" sz="2000" dirty="0">
                <a:solidFill>
                  <a:schemeClr val="bg1"/>
                </a:solidFill>
              </a:rPr>
              <a:t> </a:t>
            </a:r>
            <a:r>
              <a:rPr lang="en-US" sz="2000" dirty="0" err="1">
                <a:solidFill>
                  <a:schemeClr val="bg1"/>
                </a:solidFill>
              </a:rPr>
              <a:t>højere</a:t>
            </a:r>
            <a:r>
              <a:rPr lang="en-US" sz="2000" dirty="0">
                <a:solidFill>
                  <a:schemeClr val="bg1"/>
                </a:solidFill>
              </a:rPr>
              <a:t> grad om </a:t>
            </a:r>
            <a:r>
              <a:rPr lang="en-US" sz="2000" dirty="0" err="1">
                <a:solidFill>
                  <a:schemeClr val="bg1"/>
                </a:solidFill>
              </a:rPr>
              <a:t>oplevelsen</a:t>
            </a:r>
            <a:r>
              <a:rPr lang="en-US" sz="2000" dirty="0">
                <a:solidFill>
                  <a:schemeClr val="bg1"/>
                </a:solidFill>
              </a:rPr>
              <a:t>. </a:t>
            </a:r>
            <a:r>
              <a:rPr lang="en-US" sz="2000" dirty="0" err="1">
                <a:solidFill>
                  <a:schemeClr val="bg1"/>
                </a:solidFill>
              </a:rPr>
              <a:t>Tekst</a:t>
            </a:r>
            <a:r>
              <a:rPr lang="en-US" sz="2000" dirty="0">
                <a:solidFill>
                  <a:schemeClr val="bg1"/>
                </a:solidFill>
              </a:rPr>
              <a:t> </a:t>
            </a:r>
            <a:r>
              <a:rPr lang="en-US" sz="2000" dirty="0" err="1">
                <a:solidFill>
                  <a:schemeClr val="bg1"/>
                </a:solidFill>
              </a:rPr>
              <a:t>henvender</a:t>
            </a:r>
            <a:r>
              <a:rPr lang="en-US" sz="2000" dirty="0">
                <a:solidFill>
                  <a:schemeClr val="bg1"/>
                </a:solidFill>
              </a:rPr>
              <a:t> sig </a:t>
            </a:r>
            <a:r>
              <a:rPr lang="en-US" sz="2000" dirty="0" err="1">
                <a:solidFill>
                  <a:schemeClr val="bg1"/>
                </a:solidFill>
              </a:rPr>
              <a:t>til</a:t>
            </a:r>
            <a:r>
              <a:rPr lang="en-US" sz="2000" dirty="0">
                <a:solidFill>
                  <a:schemeClr val="bg1"/>
                </a:solidFill>
              </a:rPr>
              <a:t> </a:t>
            </a:r>
            <a:r>
              <a:rPr lang="en-US" sz="2000" dirty="0" err="1">
                <a:solidFill>
                  <a:schemeClr val="bg1"/>
                </a:solidFill>
              </a:rPr>
              <a:t>hovedet</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billeder</a:t>
            </a:r>
            <a:r>
              <a:rPr lang="en-US" sz="2000" dirty="0">
                <a:solidFill>
                  <a:schemeClr val="bg1"/>
                </a:solidFill>
              </a:rPr>
              <a:t> </a:t>
            </a:r>
            <a:r>
              <a:rPr lang="en-US" sz="2000" dirty="0" err="1">
                <a:solidFill>
                  <a:schemeClr val="bg1"/>
                </a:solidFill>
              </a:rPr>
              <a:t>i</a:t>
            </a:r>
            <a:r>
              <a:rPr lang="en-US" sz="2000" dirty="0">
                <a:solidFill>
                  <a:schemeClr val="bg1"/>
                </a:solidFill>
              </a:rPr>
              <a:t> </a:t>
            </a:r>
            <a:r>
              <a:rPr lang="en-US" sz="2000" dirty="0" err="1">
                <a:solidFill>
                  <a:schemeClr val="bg1"/>
                </a:solidFill>
              </a:rPr>
              <a:t>højere</a:t>
            </a:r>
            <a:r>
              <a:rPr lang="en-US" sz="2000" dirty="0">
                <a:solidFill>
                  <a:schemeClr val="bg1"/>
                </a:solidFill>
              </a:rPr>
              <a:t> grad </a:t>
            </a:r>
            <a:r>
              <a:rPr lang="en-US" sz="2000" dirty="0" err="1">
                <a:solidFill>
                  <a:schemeClr val="bg1"/>
                </a:solidFill>
              </a:rPr>
              <a:t>til</a:t>
            </a:r>
            <a:r>
              <a:rPr lang="en-US" sz="2000" dirty="0">
                <a:solidFill>
                  <a:schemeClr val="bg1"/>
                </a:solidFill>
              </a:rPr>
              <a:t> </a:t>
            </a:r>
            <a:r>
              <a:rPr lang="en-US" sz="2000" dirty="0" err="1">
                <a:solidFill>
                  <a:schemeClr val="bg1"/>
                </a:solidFill>
              </a:rPr>
              <a:t>hjertet</a:t>
            </a:r>
            <a:r>
              <a:rPr lang="en-US" sz="2000" dirty="0">
                <a:solidFill>
                  <a:schemeClr val="bg1"/>
                </a:solidFill>
              </a:rPr>
              <a:t>. Er der </a:t>
            </a:r>
            <a:r>
              <a:rPr lang="en-US" sz="2000" dirty="0" err="1">
                <a:solidFill>
                  <a:schemeClr val="bg1"/>
                </a:solidFill>
              </a:rPr>
              <a:t>samspil</a:t>
            </a:r>
            <a:r>
              <a:rPr lang="en-US" sz="2000" dirty="0">
                <a:solidFill>
                  <a:schemeClr val="bg1"/>
                </a:solidFill>
              </a:rPr>
              <a:t> </a:t>
            </a:r>
            <a:r>
              <a:rPr lang="en-US" sz="2000" dirty="0" err="1">
                <a:solidFill>
                  <a:schemeClr val="bg1"/>
                </a:solidFill>
              </a:rPr>
              <a:t>imellem</a:t>
            </a:r>
            <a:r>
              <a:rPr lang="en-US" sz="2000" dirty="0">
                <a:solidFill>
                  <a:schemeClr val="bg1"/>
                </a:solidFill>
              </a:rPr>
              <a:t> </a:t>
            </a:r>
            <a:r>
              <a:rPr lang="en-US" sz="2000" dirty="0" err="1">
                <a:solidFill>
                  <a:schemeClr val="bg1"/>
                </a:solidFill>
              </a:rPr>
              <a:t>tekst</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billede</a:t>
            </a:r>
            <a:r>
              <a:rPr lang="en-US" sz="2000" dirty="0">
                <a:solidFill>
                  <a:schemeClr val="bg1"/>
                </a:solidFill>
              </a:rPr>
              <a:t> </a:t>
            </a:r>
            <a:r>
              <a:rPr lang="en-US" sz="2000" dirty="0" err="1">
                <a:solidFill>
                  <a:schemeClr val="bg1"/>
                </a:solidFill>
              </a:rPr>
              <a:t>i</a:t>
            </a:r>
            <a:r>
              <a:rPr lang="en-US" sz="2000" dirty="0">
                <a:solidFill>
                  <a:schemeClr val="bg1"/>
                </a:solidFill>
              </a:rPr>
              <a:t> </a:t>
            </a:r>
            <a:r>
              <a:rPr lang="en-US" sz="2000" dirty="0" err="1">
                <a:solidFill>
                  <a:schemeClr val="bg1"/>
                </a:solidFill>
              </a:rPr>
              <a:t>kommunikationen</a:t>
            </a:r>
            <a:r>
              <a:rPr lang="en-US" sz="2000" dirty="0">
                <a:solidFill>
                  <a:schemeClr val="bg1"/>
                </a:solidFill>
              </a:rPr>
              <a:t>, er der </a:t>
            </a:r>
            <a:r>
              <a:rPr lang="en-US" sz="2000" dirty="0" err="1">
                <a:solidFill>
                  <a:schemeClr val="bg1"/>
                </a:solidFill>
              </a:rPr>
              <a:t>stor</a:t>
            </a:r>
            <a:r>
              <a:rPr lang="en-US" sz="2000" dirty="0">
                <a:solidFill>
                  <a:schemeClr val="bg1"/>
                </a:solidFill>
              </a:rPr>
              <a:t> </a:t>
            </a:r>
            <a:r>
              <a:rPr lang="en-US" sz="2000" dirty="0" err="1">
                <a:solidFill>
                  <a:schemeClr val="bg1"/>
                </a:solidFill>
              </a:rPr>
              <a:t>sandsynlighed</a:t>
            </a:r>
            <a:r>
              <a:rPr lang="en-US" sz="2000" dirty="0">
                <a:solidFill>
                  <a:schemeClr val="bg1"/>
                </a:solidFill>
              </a:rPr>
              <a:t> for, at </a:t>
            </a:r>
            <a:r>
              <a:rPr lang="en-US" sz="2000" dirty="0" err="1">
                <a:solidFill>
                  <a:schemeClr val="bg1"/>
                </a:solidFill>
              </a:rPr>
              <a:t>budskabet</a:t>
            </a:r>
            <a:r>
              <a:rPr lang="en-US" sz="2000" dirty="0">
                <a:solidFill>
                  <a:schemeClr val="bg1"/>
                </a:solidFill>
              </a:rPr>
              <a:t> </a:t>
            </a:r>
            <a:r>
              <a:rPr lang="en-US" sz="2000" dirty="0" err="1">
                <a:solidFill>
                  <a:schemeClr val="bg1"/>
                </a:solidFill>
              </a:rPr>
              <a:t>sætter</a:t>
            </a:r>
            <a:r>
              <a:rPr lang="en-US" sz="2000" dirty="0">
                <a:solidFill>
                  <a:schemeClr val="bg1"/>
                </a:solidFill>
              </a:rPr>
              <a:t> sig fast hos </a:t>
            </a:r>
            <a:r>
              <a:rPr lang="en-US" sz="2000" dirty="0" err="1">
                <a:solidFill>
                  <a:schemeClr val="bg1"/>
                </a:solidFill>
              </a:rPr>
              <a:t>modtageren</a:t>
            </a:r>
            <a:r>
              <a:rPr lang="en-US" sz="2000" dirty="0">
                <a:solidFill>
                  <a:schemeClr val="bg1"/>
                </a:solidFill>
              </a:rPr>
              <a:t>”. </a:t>
            </a:r>
            <a:br>
              <a:rPr lang="en-US" sz="2000" dirty="0">
                <a:solidFill>
                  <a:schemeClr val="bg1"/>
                </a:solidFill>
              </a:rPr>
            </a:br>
            <a:br>
              <a:rPr lang="en-US" sz="2000" dirty="0">
                <a:solidFill>
                  <a:schemeClr val="bg1"/>
                </a:solidFill>
              </a:rPr>
            </a:br>
            <a:r>
              <a:rPr lang="en-US" sz="2000" b="1" dirty="0" err="1">
                <a:solidFill>
                  <a:schemeClr val="bg1"/>
                </a:solidFill>
              </a:rPr>
              <a:t>Hvad</a:t>
            </a:r>
            <a:r>
              <a:rPr lang="en-US" sz="2000" b="1" dirty="0">
                <a:solidFill>
                  <a:schemeClr val="bg1"/>
                </a:solidFill>
              </a:rPr>
              <a:t> er </a:t>
            </a:r>
            <a:r>
              <a:rPr lang="en-US" sz="2000" b="1" dirty="0" err="1">
                <a:solidFill>
                  <a:schemeClr val="bg1"/>
                </a:solidFill>
              </a:rPr>
              <a:t>forskellen</a:t>
            </a:r>
            <a:r>
              <a:rPr lang="en-US" sz="2000" b="1" dirty="0">
                <a:solidFill>
                  <a:schemeClr val="bg1"/>
                </a:solidFill>
              </a:rPr>
              <a:t> på et </a:t>
            </a:r>
            <a:r>
              <a:rPr lang="en-US" sz="2000" b="1" dirty="0" err="1">
                <a:solidFill>
                  <a:schemeClr val="bg1"/>
                </a:solidFill>
              </a:rPr>
              <a:t>kommercielt</a:t>
            </a:r>
            <a:r>
              <a:rPr lang="en-US" sz="2000" b="1" dirty="0">
                <a:solidFill>
                  <a:schemeClr val="bg1"/>
                </a:solidFill>
              </a:rPr>
              <a:t> </a:t>
            </a:r>
            <a:r>
              <a:rPr lang="en-US" sz="2000" b="1" dirty="0" err="1">
                <a:solidFill>
                  <a:schemeClr val="bg1"/>
                </a:solidFill>
              </a:rPr>
              <a:t>og</a:t>
            </a:r>
            <a:r>
              <a:rPr lang="en-US" sz="2000" b="1" dirty="0">
                <a:solidFill>
                  <a:schemeClr val="bg1"/>
                </a:solidFill>
              </a:rPr>
              <a:t> et </a:t>
            </a:r>
            <a:r>
              <a:rPr lang="en-US" sz="2000" b="1" dirty="0" err="1">
                <a:solidFill>
                  <a:schemeClr val="bg1"/>
                </a:solidFill>
              </a:rPr>
              <a:t>redaktionelt</a:t>
            </a:r>
            <a:r>
              <a:rPr lang="en-US" sz="2000" b="1" dirty="0">
                <a:solidFill>
                  <a:schemeClr val="bg1"/>
                </a:solidFill>
              </a:rPr>
              <a:t> </a:t>
            </a:r>
            <a:r>
              <a:rPr lang="en-US" sz="2000" b="1" dirty="0" err="1">
                <a:solidFill>
                  <a:schemeClr val="bg1"/>
                </a:solidFill>
              </a:rPr>
              <a:t>billede</a:t>
            </a:r>
            <a:r>
              <a:rPr lang="en-US" sz="2000" b="1" dirty="0">
                <a:solidFill>
                  <a:schemeClr val="bg1"/>
                </a:solidFill>
              </a:rPr>
              <a:t>? </a:t>
            </a:r>
            <a:br>
              <a:rPr lang="en-US" sz="2000" dirty="0">
                <a:solidFill>
                  <a:schemeClr val="bg1"/>
                </a:solidFill>
              </a:rPr>
            </a:br>
            <a:r>
              <a:rPr lang="en-US" sz="2000" dirty="0">
                <a:solidFill>
                  <a:schemeClr val="bg1"/>
                </a:solidFill>
              </a:rPr>
              <a:t>”De </a:t>
            </a:r>
            <a:r>
              <a:rPr lang="en-US" sz="2000" dirty="0" err="1">
                <a:solidFill>
                  <a:schemeClr val="bg1"/>
                </a:solidFill>
              </a:rPr>
              <a:t>fleste</a:t>
            </a:r>
            <a:r>
              <a:rPr lang="en-US" sz="2000" dirty="0">
                <a:solidFill>
                  <a:schemeClr val="bg1"/>
                </a:solidFill>
              </a:rPr>
              <a:t> </a:t>
            </a:r>
            <a:r>
              <a:rPr lang="en-US" sz="2000" dirty="0" err="1">
                <a:solidFill>
                  <a:schemeClr val="bg1"/>
                </a:solidFill>
              </a:rPr>
              <a:t>mennesker</a:t>
            </a:r>
            <a:r>
              <a:rPr lang="en-US" sz="2000" dirty="0">
                <a:solidFill>
                  <a:schemeClr val="bg1"/>
                </a:solidFill>
              </a:rPr>
              <a:t> </a:t>
            </a:r>
            <a:r>
              <a:rPr lang="en-US" sz="2000" dirty="0" err="1">
                <a:solidFill>
                  <a:schemeClr val="bg1"/>
                </a:solidFill>
              </a:rPr>
              <a:t>skelner</a:t>
            </a:r>
            <a:r>
              <a:rPr lang="en-US" sz="2000" dirty="0">
                <a:solidFill>
                  <a:schemeClr val="bg1"/>
                </a:solidFill>
              </a:rPr>
              <a:t> </a:t>
            </a:r>
            <a:r>
              <a:rPr lang="en-US" sz="2000" dirty="0" err="1">
                <a:solidFill>
                  <a:schemeClr val="bg1"/>
                </a:solidFill>
              </a:rPr>
              <a:t>ubevidst</a:t>
            </a:r>
            <a:r>
              <a:rPr lang="en-US" sz="2000" dirty="0">
                <a:solidFill>
                  <a:schemeClr val="bg1"/>
                </a:solidFill>
              </a:rPr>
              <a:t> </a:t>
            </a:r>
            <a:r>
              <a:rPr lang="en-US" sz="2000" dirty="0" err="1">
                <a:solidFill>
                  <a:schemeClr val="bg1"/>
                </a:solidFill>
              </a:rPr>
              <a:t>imellem</a:t>
            </a:r>
            <a:r>
              <a:rPr lang="en-US" sz="2000" dirty="0">
                <a:solidFill>
                  <a:schemeClr val="bg1"/>
                </a:solidFill>
              </a:rPr>
              <a:t> det </a:t>
            </a:r>
            <a:r>
              <a:rPr lang="en-US" sz="2000" dirty="0" err="1">
                <a:solidFill>
                  <a:schemeClr val="bg1"/>
                </a:solidFill>
              </a:rPr>
              <a:t>kommercielle</a:t>
            </a:r>
            <a:r>
              <a:rPr lang="en-US" sz="2000" dirty="0">
                <a:solidFill>
                  <a:schemeClr val="bg1"/>
                </a:solidFill>
              </a:rPr>
              <a:t> </a:t>
            </a:r>
            <a:r>
              <a:rPr lang="en-US" sz="2000" dirty="0" err="1">
                <a:solidFill>
                  <a:schemeClr val="bg1"/>
                </a:solidFill>
              </a:rPr>
              <a:t>og</a:t>
            </a:r>
            <a:r>
              <a:rPr lang="en-US" sz="2000" dirty="0">
                <a:solidFill>
                  <a:schemeClr val="bg1"/>
                </a:solidFill>
              </a:rPr>
              <a:t> det </a:t>
            </a:r>
            <a:r>
              <a:rPr lang="en-US" sz="2000" dirty="0" err="1">
                <a:solidFill>
                  <a:schemeClr val="bg1"/>
                </a:solidFill>
              </a:rPr>
              <a:t>redaktionelle</a:t>
            </a:r>
            <a:r>
              <a:rPr lang="en-US" sz="2000" dirty="0">
                <a:solidFill>
                  <a:schemeClr val="bg1"/>
                </a:solidFill>
              </a:rPr>
              <a:t> </a:t>
            </a:r>
            <a:r>
              <a:rPr lang="en-US" sz="2000" dirty="0" err="1">
                <a:solidFill>
                  <a:schemeClr val="bg1"/>
                </a:solidFill>
              </a:rPr>
              <a:t>billedsprog</a:t>
            </a:r>
            <a:r>
              <a:rPr lang="en-US" sz="2000" dirty="0">
                <a:solidFill>
                  <a:schemeClr val="bg1"/>
                </a:solidFill>
              </a:rPr>
              <a:t>, </a:t>
            </a:r>
            <a:r>
              <a:rPr lang="en-US" sz="2000" dirty="0" err="1">
                <a:solidFill>
                  <a:schemeClr val="bg1"/>
                </a:solidFill>
              </a:rPr>
              <a:t>hvor</a:t>
            </a:r>
            <a:r>
              <a:rPr lang="en-US" sz="2000" dirty="0">
                <a:solidFill>
                  <a:schemeClr val="bg1"/>
                </a:solidFill>
              </a:rPr>
              <a:t> de er mere </a:t>
            </a:r>
            <a:r>
              <a:rPr lang="en-US" sz="2000" dirty="0" err="1">
                <a:solidFill>
                  <a:schemeClr val="bg1"/>
                </a:solidFill>
              </a:rPr>
              <a:t>tilbøjelige</a:t>
            </a:r>
            <a:r>
              <a:rPr lang="en-US" sz="2000" dirty="0">
                <a:solidFill>
                  <a:schemeClr val="bg1"/>
                </a:solidFill>
              </a:rPr>
              <a:t> </a:t>
            </a:r>
            <a:r>
              <a:rPr lang="en-US" sz="2000" dirty="0" err="1">
                <a:solidFill>
                  <a:schemeClr val="bg1"/>
                </a:solidFill>
              </a:rPr>
              <a:t>til</a:t>
            </a:r>
            <a:r>
              <a:rPr lang="en-US" sz="2000" dirty="0">
                <a:solidFill>
                  <a:schemeClr val="bg1"/>
                </a:solidFill>
              </a:rPr>
              <a:t> at </a:t>
            </a:r>
            <a:r>
              <a:rPr lang="en-US" sz="2000" dirty="0" err="1">
                <a:solidFill>
                  <a:schemeClr val="bg1"/>
                </a:solidFill>
              </a:rPr>
              <a:t>dvæle</a:t>
            </a:r>
            <a:r>
              <a:rPr lang="en-US" sz="2000" dirty="0">
                <a:solidFill>
                  <a:schemeClr val="bg1"/>
                </a:solidFill>
              </a:rPr>
              <a:t> </a:t>
            </a:r>
            <a:r>
              <a:rPr lang="en-US" sz="2000" dirty="0" err="1">
                <a:solidFill>
                  <a:schemeClr val="bg1"/>
                </a:solidFill>
              </a:rPr>
              <a:t>ved</a:t>
            </a:r>
            <a:r>
              <a:rPr lang="en-US" sz="2000" dirty="0">
                <a:solidFill>
                  <a:schemeClr val="bg1"/>
                </a:solidFill>
              </a:rPr>
              <a:t> det </a:t>
            </a:r>
            <a:r>
              <a:rPr lang="en-US" sz="2000" dirty="0" err="1">
                <a:solidFill>
                  <a:schemeClr val="bg1"/>
                </a:solidFill>
              </a:rPr>
              <a:t>redaktionelle</a:t>
            </a:r>
            <a:r>
              <a:rPr lang="en-US" sz="2000" dirty="0">
                <a:solidFill>
                  <a:schemeClr val="bg1"/>
                </a:solidFill>
              </a:rPr>
              <a:t>, </a:t>
            </a:r>
            <a:r>
              <a:rPr lang="en-US" sz="2000" dirty="0" err="1">
                <a:solidFill>
                  <a:schemeClr val="bg1"/>
                </a:solidFill>
              </a:rPr>
              <a:t>som</a:t>
            </a:r>
            <a:r>
              <a:rPr lang="en-US" sz="2000" dirty="0">
                <a:solidFill>
                  <a:schemeClr val="bg1"/>
                </a:solidFill>
              </a:rPr>
              <a:t> </a:t>
            </a:r>
            <a:r>
              <a:rPr lang="en-US" sz="2000" dirty="0" err="1">
                <a:solidFill>
                  <a:schemeClr val="bg1"/>
                </a:solidFill>
              </a:rPr>
              <a:t>forbindes</a:t>
            </a:r>
            <a:r>
              <a:rPr lang="en-US" sz="2000" dirty="0">
                <a:solidFill>
                  <a:schemeClr val="bg1"/>
                </a:solidFill>
              </a:rPr>
              <a:t> med </a:t>
            </a:r>
            <a:r>
              <a:rPr lang="en-US" sz="2000" dirty="0" err="1">
                <a:solidFill>
                  <a:schemeClr val="bg1"/>
                </a:solidFill>
              </a:rPr>
              <a:t>noget</a:t>
            </a:r>
            <a:r>
              <a:rPr lang="en-US" sz="2000" dirty="0">
                <a:solidFill>
                  <a:schemeClr val="bg1"/>
                </a:solidFill>
              </a:rPr>
              <a:t> mere </a:t>
            </a:r>
            <a:r>
              <a:rPr lang="en-US" sz="2000" dirty="0" err="1">
                <a:solidFill>
                  <a:schemeClr val="bg1"/>
                </a:solidFill>
              </a:rPr>
              <a:t>autentisk</a:t>
            </a:r>
            <a:r>
              <a:rPr lang="en-US" sz="2000" dirty="0">
                <a:solidFill>
                  <a:schemeClr val="bg1"/>
                </a:solidFill>
              </a:rPr>
              <a:t>. Det </a:t>
            </a:r>
            <a:r>
              <a:rPr lang="en-US" sz="2000" dirty="0" err="1">
                <a:solidFill>
                  <a:schemeClr val="bg1"/>
                </a:solidFill>
              </a:rPr>
              <a:t>redaktionelle</a:t>
            </a:r>
            <a:r>
              <a:rPr lang="en-US" sz="2000" dirty="0">
                <a:solidFill>
                  <a:schemeClr val="bg1"/>
                </a:solidFill>
              </a:rPr>
              <a:t> </a:t>
            </a:r>
            <a:r>
              <a:rPr lang="en-US" sz="2000" dirty="0" err="1">
                <a:solidFill>
                  <a:schemeClr val="bg1"/>
                </a:solidFill>
              </a:rPr>
              <a:t>billedsprog</a:t>
            </a:r>
            <a:r>
              <a:rPr lang="en-US" sz="2000" dirty="0">
                <a:solidFill>
                  <a:schemeClr val="bg1"/>
                </a:solidFill>
              </a:rPr>
              <a:t> er </a:t>
            </a:r>
            <a:r>
              <a:rPr lang="en-US" sz="2000" dirty="0" err="1">
                <a:solidFill>
                  <a:schemeClr val="bg1"/>
                </a:solidFill>
              </a:rPr>
              <a:t>ofte</a:t>
            </a:r>
            <a:r>
              <a:rPr lang="en-US" sz="2000" dirty="0">
                <a:solidFill>
                  <a:schemeClr val="bg1"/>
                </a:solidFill>
              </a:rPr>
              <a:t> </a:t>
            </a:r>
            <a:r>
              <a:rPr lang="en-US" sz="2000" dirty="0" err="1">
                <a:solidFill>
                  <a:schemeClr val="bg1"/>
                </a:solidFill>
              </a:rPr>
              <a:t>mindre</a:t>
            </a:r>
            <a:r>
              <a:rPr lang="en-US" sz="2000" dirty="0">
                <a:solidFill>
                  <a:schemeClr val="bg1"/>
                </a:solidFill>
              </a:rPr>
              <a:t> </a:t>
            </a:r>
            <a:r>
              <a:rPr lang="en-US" sz="2000" dirty="0" err="1">
                <a:solidFill>
                  <a:schemeClr val="bg1"/>
                </a:solidFill>
              </a:rPr>
              <a:t>perfekt</a:t>
            </a:r>
            <a:r>
              <a:rPr lang="en-US" sz="2000" dirty="0">
                <a:solidFill>
                  <a:schemeClr val="bg1"/>
                </a:solidFill>
              </a:rPr>
              <a:t> </a:t>
            </a:r>
            <a:r>
              <a:rPr lang="en-US" sz="2000" dirty="0" err="1">
                <a:solidFill>
                  <a:schemeClr val="bg1"/>
                </a:solidFill>
              </a:rPr>
              <a:t>og</a:t>
            </a:r>
            <a:r>
              <a:rPr lang="en-US" sz="2000" dirty="0">
                <a:solidFill>
                  <a:schemeClr val="bg1"/>
                </a:solidFill>
              </a:rPr>
              <a:t> </a:t>
            </a:r>
            <a:r>
              <a:rPr lang="en-US" sz="2000" dirty="0" err="1">
                <a:solidFill>
                  <a:schemeClr val="bg1"/>
                </a:solidFill>
              </a:rPr>
              <a:t>mindre</a:t>
            </a:r>
            <a:r>
              <a:rPr lang="en-US" sz="2000" dirty="0">
                <a:solidFill>
                  <a:schemeClr val="bg1"/>
                </a:solidFill>
              </a:rPr>
              <a:t> </a:t>
            </a:r>
            <a:r>
              <a:rPr lang="en-US" sz="2000" dirty="0" err="1">
                <a:solidFill>
                  <a:schemeClr val="bg1"/>
                </a:solidFill>
              </a:rPr>
              <a:t>konstrueret</a:t>
            </a:r>
            <a:r>
              <a:rPr lang="en-US" sz="2000" dirty="0">
                <a:solidFill>
                  <a:schemeClr val="bg1"/>
                </a:solidFill>
              </a:rPr>
              <a:t> end det </a:t>
            </a:r>
            <a:r>
              <a:rPr lang="en-US" sz="2000" dirty="0" err="1">
                <a:solidFill>
                  <a:schemeClr val="bg1"/>
                </a:solidFill>
              </a:rPr>
              <a:t>kommercielle</a:t>
            </a:r>
            <a:r>
              <a:rPr lang="en-US" sz="2000" dirty="0">
                <a:solidFill>
                  <a:schemeClr val="bg1"/>
                </a:solidFill>
              </a:rPr>
              <a:t>, </a:t>
            </a:r>
            <a:r>
              <a:rPr lang="en-US" sz="2000" dirty="0" err="1">
                <a:solidFill>
                  <a:schemeClr val="bg1"/>
                </a:solidFill>
              </a:rPr>
              <a:t>hvilket</a:t>
            </a:r>
            <a:r>
              <a:rPr lang="en-US" sz="2000" dirty="0">
                <a:solidFill>
                  <a:schemeClr val="bg1"/>
                </a:solidFill>
              </a:rPr>
              <a:t> </a:t>
            </a:r>
            <a:r>
              <a:rPr lang="en-US" sz="2000" dirty="0" err="1">
                <a:solidFill>
                  <a:schemeClr val="bg1"/>
                </a:solidFill>
              </a:rPr>
              <a:t>gør</a:t>
            </a:r>
            <a:r>
              <a:rPr lang="en-US" sz="2000" dirty="0">
                <a:solidFill>
                  <a:schemeClr val="bg1"/>
                </a:solidFill>
              </a:rPr>
              <a:t>, at det </a:t>
            </a:r>
            <a:r>
              <a:rPr lang="en-US" sz="2000" dirty="0" err="1">
                <a:solidFill>
                  <a:schemeClr val="bg1"/>
                </a:solidFill>
              </a:rPr>
              <a:t>opleves</a:t>
            </a:r>
            <a:r>
              <a:rPr lang="en-US" sz="2000" dirty="0">
                <a:solidFill>
                  <a:schemeClr val="bg1"/>
                </a:solidFill>
              </a:rPr>
              <a:t> mere </a:t>
            </a:r>
            <a:r>
              <a:rPr lang="en-US" sz="2000" dirty="0" err="1">
                <a:solidFill>
                  <a:schemeClr val="bg1"/>
                </a:solidFill>
              </a:rPr>
              <a:t>troværdigt</a:t>
            </a:r>
            <a:r>
              <a:rPr lang="en-US" sz="2000" dirty="0">
                <a:solidFill>
                  <a:schemeClr val="bg1"/>
                </a:solidFill>
              </a:rPr>
              <a:t>”. </a:t>
            </a:r>
            <a:br>
              <a:rPr lang="en-US" sz="2000" dirty="0">
                <a:solidFill>
                  <a:schemeClr val="bg1"/>
                </a:solidFill>
              </a:rPr>
            </a:br>
            <a:endParaRPr lang="en-US" sz="1800" dirty="0">
              <a:solidFill>
                <a:schemeClr val="bg1"/>
              </a:solidFill>
            </a:endParaRPr>
          </a:p>
        </p:txBody>
      </p:sp>
      <p:pic>
        <p:nvPicPr>
          <p:cNvPr id="3" name="Billede 2">
            <a:extLst>
              <a:ext uri="{FF2B5EF4-FFF2-40B4-BE49-F238E27FC236}">
                <a16:creationId xmlns:a16="http://schemas.microsoft.com/office/drawing/2014/main" id="{64DCC1B9-A547-A441-855F-509D356842C4}"/>
              </a:ext>
            </a:extLst>
          </p:cNvPr>
          <p:cNvPicPr>
            <a:picLocks noChangeAspect="1"/>
          </p:cNvPicPr>
          <p:nvPr/>
        </p:nvPicPr>
        <p:blipFill rotWithShape="1">
          <a:blip r:embed="rId2"/>
          <a:srcRect r="579"/>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9">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1" name="Freeform: Shape 10">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11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t billede, der indeholder plante&#10;&#10;Automatisk genereret beskrivelse">
            <a:extLst>
              <a:ext uri="{FF2B5EF4-FFF2-40B4-BE49-F238E27FC236}">
                <a16:creationId xmlns:a16="http://schemas.microsoft.com/office/drawing/2014/main" id="{9147600F-5CD4-4B73-B4B6-980E36FD8DAF}"/>
              </a:ext>
            </a:extLst>
          </p:cNvPr>
          <p:cNvPicPr>
            <a:picLocks noChangeAspect="1"/>
          </p:cNvPicPr>
          <p:nvPr/>
        </p:nvPicPr>
        <p:blipFill rotWithShape="1">
          <a:blip r:embed="rId2"/>
          <a:srcRect b="25000"/>
          <a:stretch/>
        </p:blipFill>
        <p:spPr>
          <a:xfrm>
            <a:off x="-3047" y="10"/>
            <a:ext cx="12191999" cy="6857990"/>
          </a:xfrm>
          <a:prstGeom prst="rect">
            <a:avLst/>
          </a:prstGeom>
        </p:spPr>
      </p:pic>
      <p:sp>
        <p:nvSpPr>
          <p:cNvPr id="2" name="Titel 1">
            <a:extLst>
              <a:ext uri="{FF2B5EF4-FFF2-40B4-BE49-F238E27FC236}">
                <a16:creationId xmlns:a16="http://schemas.microsoft.com/office/drawing/2014/main" id="{329CA6BE-AEBB-0B4B-B42E-C502D61D1D82}"/>
              </a:ext>
            </a:extLst>
          </p:cNvPr>
          <p:cNvSpPr>
            <a:spLocks noGrp="1"/>
          </p:cNvSpPr>
          <p:nvPr>
            <p:ph type="title"/>
          </p:nvPr>
        </p:nvSpPr>
        <p:spPr>
          <a:xfrm>
            <a:off x="316523" y="325549"/>
            <a:ext cx="11664462" cy="543048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2000" dirty="0">
                <a:solidFill>
                  <a:srgbClr val="FFFFFF"/>
                </a:solidFill>
              </a:rPr>
            </a:br>
            <a:br>
              <a:rPr lang="en-US" sz="2800" dirty="0">
                <a:solidFill>
                  <a:srgbClr val="FFFFFF"/>
                </a:solidFill>
              </a:rPr>
            </a:br>
            <a:br>
              <a:rPr lang="en-US" sz="2800" dirty="0">
                <a:solidFill>
                  <a:srgbClr val="FFFFFF"/>
                </a:solidFill>
              </a:rPr>
            </a:br>
            <a:br>
              <a:rPr lang="en-US" sz="2800" dirty="0">
                <a:solidFill>
                  <a:srgbClr val="FFFFFF"/>
                </a:solidFill>
              </a:rPr>
            </a:br>
            <a:r>
              <a:rPr lang="en-US" sz="3200" b="1" dirty="0">
                <a:solidFill>
                  <a:srgbClr val="FFFFFF"/>
                </a:solidFill>
              </a:rPr>
              <a:t>Tips </a:t>
            </a:r>
            <a:r>
              <a:rPr lang="en-US" sz="3200" b="1" dirty="0" err="1">
                <a:solidFill>
                  <a:srgbClr val="FFFFFF"/>
                </a:solidFill>
              </a:rPr>
              <a:t>ved</a:t>
            </a:r>
            <a:r>
              <a:rPr lang="en-US" sz="3200" b="1" dirty="0">
                <a:solidFill>
                  <a:srgbClr val="FFFFFF"/>
                </a:solidFill>
              </a:rPr>
              <a:t> </a:t>
            </a:r>
            <a:r>
              <a:rPr lang="en-US" sz="3200" b="1" dirty="0" err="1">
                <a:solidFill>
                  <a:srgbClr val="FFFFFF"/>
                </a:solidFill>
              </a:rPr>
              <a:t>billedbrug</a:t>
            </a:r>
            <a:br>
              <a:rPr lang="en-US" sz="2800" dirty="0">
                <a:solidFill>
                  <a:srgbClr val="FFFFFF"/>
                </a:solidFill>
              </a:rPr>
            </a:br>
            <a:r>
              <a:rPr lang="en-US" sz="2800" b="1" dirty="0">
                <a:solidFill>
                  <a:srgbClr val="FFFFFF"/>
                </a:solidFill>
              </a:rPr>
              <a:t>—  </a:t>
            </a:r>
            <a:r>
              <a:rPr lang="en-US" sz="2800" dirty="0">
                <a:solidFill>
                  <a:srgbClr val="FFFFFF"/>
                </a:solidFill>
              </a:rPr>
              <a:t>Husk, at </a:t>
            </a:r>
            <a:r>
              <a:rPr lang="en-US" sz="2800" dirty="0" err="1">
                <a:solidFill>
                  <a:srgbClr val="FFFFFF"/>
                </a:solidFill>
              </a:rPr>
              <a:t>billedet</a:t>
            </a:r>
            <a:r>
              <a:rPr lang="en-US" sz="2800" dirty="0">
                <a:solidFill>
                  <a:srgbClr val="FFFFFF"/>
                </a:solidFill>
              </a:rPr>
              <a:t>, </a:t>
            </a:r>
            <a:r>
              <a:rPr lang="en-US" sz="2800" dirty="0" err="1">
                <a:solidFill>
                  <a:srgbClr val="FFFFFF"/>
                </a:solidFill>
              </a:rPr>
              <a:t>grafikken</a:t>
            </a:r>
            <a:r>
              <a:rPr lang="en-US" sz="2800" dirty="0">
                <a:solidFill>
                  <a:srgbClr val="FFFFFF"/>
                </a:solidFill>
              </a:rPr>
              <a:t> eller </a:t>
            </a:r>
            <a:r>
              <a:rPr lang="en-US" sz="2800" dirty="0" err="1">
                <a:solidFill>
                  <a:srgbClr val="FFFFFF"/>
                </a:solidFill>
              </a:rPr>
              <a:t>illustrationen</a:t>
            </a:r>
            <a:r>
              <a:rPr lang="en-US" sz="2800" dirty="0">
                <a:solidFill>
                  <a:srgbClr val="FFFFFF"/>
                </a:solidFill>
              </a:rPr>
              <a:t> </a:t>
            </a:r>
            <a:r>
              <a:rPr lang="en-US" sz="2800" dirty="0" err="1">
                <a:solidFill>
                  <a:srgbClr val="FFFFFF"/>
                </a:solidFill>
              </a:rPr>
              <a:t>skal</a:t>
            </a:r>
            <a:r>
              <a:rPr lang="en-US" sz="2800" dirty="0">
                <a:solidFill>
                  <a:srgbClr val="FFFFFF"/>
                </a:solidFill>
              </a:rPr>
              <a:t> </a:t>
            </a:r>
            <a:r>
              <a:rPr lang="en-US" sz="2800" dirty="0" err="1">
                <a:solidFill>
                  <a:srgbClr val="FFFFFF"/>
                </a:solidFill>
              </a:rPr>
              <a:t>være</a:t>
            </a:r>
            <a:r>
              <a:rPr lang="en-US" sz="2800" dirty="0">
                <a:solidFill>
                  <a:srgbClr val="FFFFFF"/>
                </a:solidFill>
              </a:rPr>
              <a:t> </a:t>
            </a:r>
            <a:r>
              <a:rPr lang="en-US" sz="2800" dirty="0" err="1">
                <a:solidFill>
                  <a:srgbClr val="FFFFFF"/>
                </a:solidFill>
              </a:rPr>
              <a:t>frikøbt</a:t>
            </a:r>
            <a:r>
              <a:rPr lang="en-US" sz="2800" dirty="0">
                <a:solidFill>
                  <a:srgbClr val="FFFFFF"/>
                </a:solidFill>
              </a:rPr>
              <a:t> til </a:t>
            </a:r>
            <a:r>
              <a:rPr lang="en-US" sz="2800" dirty="0" err="1">
                <a:solidFill>
                  <a:srgbClr val="FFFFFF"/>
                </a:solidFill>
              </a:rPr>
              <a:t>redaktionel</a:t>
            </a:r>
            <a:r>
              <a:rPr lang="en-US" sz="2800" dirty="0">
                <a:solidFill>
                  <a:srgbClr val="FFFFFF"/>
                </a:solidFill>
              </a:rPr>
              <a:t> </a:t>
            </a:r>
            <a:r>
              <a:rPr lang="en-US" sz="2800" dirty="0" err="1">
                <a:solidFill>
                  <a:srgbClr val="FFFFFF"/>
                </a:solidFill>
              </a:rPr>
              <a:t>brug</a:t>
            </a:r>
            <a:r>
              <a:rPr lang="en-US" sz="2800" dirty="0">
                <a:solidFill>
                  <a:srgbClr val="FFFFFF"/>
                </a:solidFill>
              </a:rPr>
              <a:t>. </a:t>
            </a:r>
            <a:br>
              <a:rPr lang="en-US" sz="2800" dirty="0">
                <a:solidFill>
                  <a:srgbClr val="FFFFFF"/>
                </a:solidFill>
              </a:rPr>
            </a:br>
            <a:r>
              <a:rPr lang="en-US" sz="2800" dirty="0" err="1">
                <a:solidFill>
                  <a:srgbClr val="FFFFFF"/>
                </a:solidFill>
              </a:rPr>
              <a:t>Medierne</a:t>
            </a:r>
            <a:r>
              <a:rPr lang="en-US" sz="2800" dirty="0">
                <a:solidFill>
                  <a:srgbClr val="FFFFFF"/>
                </a:solidFill>
              </a:rPr>
              <a:t> </a:t>
            </a:r>
            <a:r>
              <a:rPr lang="en-US" sz="2800" dirty="0" err="1">
                <a:solidFill>
                  <a:srgbClr val="FFFFFF"/>
                </a:solidFill>
              </a:rPr>
              <a:t>skal</a:t>
            </a:r>
            <a:r>
              <a:rPr lang="en-US" sz="2800" dirty="0">
                <a:solidFill>
                  <a:srgbClr val="FFFFFF"/>
                </a:solidFill>
              </a:rPr>
              <a:t> </a:t>
            </a:r>
            <a:r>
              <a:rPr lang="en-US" sz="2800" dirty="0" err="1">
                <a:solidFill>
                  <a:srgbClr val="FFFFFF"/>
                </a:solidFill>
              </a:rPr>
              <a:t>kunne</a:t>
            </a:r>
            <a:r>
              <a:rPr lang="en-US" sz="2800" dirty="0">
                <a:solidFill>
                  <a:srgbClr val="FFFFFF"/>
                </a:solidFill>
              </a:rPr>
              <a:t> </a:t>
            </a:r>
            <a:r>
              <a:rPr lang="en-US" sz="2800" dirty="0" err="1">
                <a:solidFill>
                  <a:srgbClr val="FFFFFF"/>
                </a:solidFill>
              </a:rPr>
              <a:t>benytte</a:t>
            </a:r>
            <a:r>
              <a:rPr lang="en-US" sz="2800" dirty="0">
                <a:solidFill>
                  <a:srgbClr val="FFFFFF"/>
                </a:solidFill>
              </a:rPr>
              <a:t> </a:t>
            </a:r>
            <a:r>
              <a:rPr lang="en-US" sz="2800" dirty="0" err="1">
                <a:solidFill>
                  <a:srgbClr val="FFFFFF"/>
                </a:solidFill>
              </a:rPr>
              <a:t>illustrationen</a:t>
            </a:r>
            <a:r>
              <a:rPr lang="en-US" sz="2800" dirty="0">
                <a:solidFill>
                  <a:srgbClr val="FFFFFF"/>
                </a:solidFill>
              </a:rPr>
              <a:t> </a:t>
            </a:r>
            <a:r>
              <a:rPr lang="en-US" sz="2800" dirty="0" err="1">
                <a:solidFill>
                  <a:srgbClr val="FFFFFF"/>
                </a:solidFill>
              </a:rPr>
              <a:t>uden</a:t>
            </a:r>
            <a:r>
              <a:rPr lang="en-US" sz="2800" dirty="0">
                <a:solidFill>
                  <a:srgbClr val="FFFFFF"/>
                </a:solidFill>
              </a:rPr>
              <a:t> at </a:t>
            </a:r>
            <a:r>
              <a:rPr lang="en-US" sz="2800" dirty="0" err="1">
                <a:solidFill>
                  <a:srgbClr val="FFFFFF"/>
                </a:solidFill>
              </a:rPr>
              <a:t>betale</a:t>
            </a:r>
            <a:r>
              <a:rPr lang="en-US" sz="2800" dirty="0">
                <a:solidFill>
                  <a:srgbClr val="FFFFFF"/>
                </a:solidFill>
              </a:rPr>
              <a:t> for det. </a:t>
            </a:r>
            <a:br>
              <a:rPr lang="en-US" sz="2800" dirty="0">
                <a:solidFill>
                  <a:srgbClr val="FFFFFF"/>
                </a:solidFill>
                <a:effectLst/>
              </a:rPr>
            </a:br>
            <a:r>
              <a:rPr lang="en-US" sz="2800" b="1" dirty="0">
                <a:solidFill>
                  <a:srgbClr val="FFFFFF"/>
                </a:solidFill>
              </a:rPr>
              <a:t>—  </a:t>
            </a:r>
            <a:r>
              <a:rPr lang="en-US" sz="2800" dirty="0">
                <a:solidFill>
                  <a:srgbClr val="FFFFFF"/>
                </a:solidFill>
              </a:rPr>
              <a:t>Husk </a:t>
            </a:r>
            <a:r>
              <a:rPr lang="en-US" sz="2800" dirty="0" err="1">
                <a:solidFill>
                  <a:srgbClr val="FFFFFF"/>
                </a:solidFill>
              </a:rPr>
              <a:t>ogsa</a:t>
            </a:r>
            <a:r>
              <a:rPr lang="en-US" sz="2800" dirty="0">
                <a:solidFill>
                  <a:srgbClr val="FFFFFF"/>
                </a:solidFill>
              </a:rPr>
              <a:t>̊ </a:t>
            </a:r>
            <a:r>
              <a:rPr lang="en-US" sz="2800" dirty="0" err="1">
                <a:solidFill>
                  <a:srgbClr val="FFFFFF"/>
                </a:solidFill>
              </a:rPr>
              <a:t>kreditering</a:t>
            </a:r>
            <a:r>
              <a:rPr lang="en-US" sz="2800" dirty="0">
                <a:solidFill>
                  <a:srgbClr val="FFFFFF"/>
                </a:solidFill>
              </a:rPr>
              <a:t> af </a:t>
            </a:r>
            <a:r>
              <a:rPr lang="en-US" sz="2800" dirty="0" err="1">
                <a:solidFill>
                  <a:srgbClr val="FFFFFF"/>
                </a:solidFill>
              </a:rPr>
              <a:t>fotograf</a:t>
            </a:r>
            <a:r>
              <a:rPr lang="en-US" sz="2800" dirty="0">
                <a:solidFill>
                  <a:srgbClr val="FFFFFF"/>
                </a:solidFill>
              </a:rPr>
              <a:t>, </a:t>
            </a:r>
            <a:r>
              <a:rPr lang="en-US" sz="2800" dirty="0" err="1">
                <a:solidFill>
                  <a:srgbClr val="FFFFFF"/>
                </a:solidFill>
              </a:rPr>
              <a:t>tegner</a:t>
            </a:r>
            <a:r>
              <a:rPr lang="en-US" sz="2800" dirty="0">
                <a:solidFill>
                  <a:srgbClr val="FFFFFF"/>
                </a:solidFill>
              </a:rPr>
              <a:t> eller illustrator. </a:t>
            </a:r>
            <a:br>
              <a:rPr lang="en-US" sz="2800" dirty="0">
                <a:solidFill>
                  <a:srgbClr val="FFFFFF"/>
                </a:solidFill>
                <a:effectLst/>
              </a:rPr>
            </a:br>
            <a:r>
              <a:rPr lang="en-US" sz="2800" b="1" dirty="0">
                <a:solidFill>
                  <a:srgbClr val="FFFFFF"/>
                </a:solidFill>
              </a:rPr>
              <a:t>—  </a:t>
            </a:r>
            <a:r>
              <a:rPr lang="en-US" sz="2800" dirty="0" err="1">
                <a:solidFill>
                  <a:srgbClr val="FFFFFF"/>
                </a:solidFill>
              </a:rPr>
              <a:t>Sørg</a:t>
            </a:r>
            <a:r>
              <a:rPr lang="en-US" sz="2800" dirty="0">
                <a:solidFill>
                  <a:srgbClr val="FFFFFF"/>
                </a:solidFill>
              </a:rPr>
              <a:t> for, at der </a:t>
            </a:r>
            <a:r>
              <a:rPr lang="en-US" sz="2800" dirty="0" err="1">
                <a:solidFill>
                  <a:srgbClr val="FFFFFF"/>
                </a:solidFill>
              </a:rPr>
              <a:t>er</a:t>
            </a:r>
            <a:r>
              <a:rPr lang="en-US" sz="2800" dirty="0">
                <a:solidFill>
                  <a:srgbClr val="FFFFFF"/>
                </a:solidFill>
              </a:rPr>
              <a:t> </a:t>
            </a:r>
            <a:r>
              <a:rPr lang="en-US" sz="2800" dirty="0" err="1">
                <a:solidFill>
                  <a:srgbClr val="FFFFFF"/>
                </a:solidFill>
              </a:rPr>
              <a:t>billedtekster</a:t>
            </a:r>
            <a:r>
              <a:rPr lang="en-US" sz="2800" dirty="0">
                <a:solidFill>
                  <a:srgbClr val="FFFFFF"/>
                </a:solidFill>
              </a:rPr>
              <a:t> til </a:t>
            </a:r>
            <a:r>
              <a:rPr lang="en-US" sz="2800" dirty="0" err="1">
                <a:solidFill>
                  <a:srgbClr val="FFFFFF"/>
                </a:solidFill>
              </a:rPr>
              <a:t>billederne</a:t>
            </a:r>
            <a:r>
              <a:rPr lang="en-US" sz="2800" dirty="0">
                <a:solidFill>
                  <a:srgbClr val="FFFFFF"/>
                </a:solidFill>
              </a:rPr>
              <a:t>. </a:t>
            </a:r>
            <a:br>
              <a:rPr lang="en-US" sz="2800" dirty="0">
                <a:solidFill>
                  <a:srgbClr val="FFFFFF"/>
                </a:solidFill>
                <a:effectLst/>
              </a:rPr>
            </a:br>
            <a:r>
              <a:rPr lang="en-US" sz="2800" b="1" dirty="0">
                <a:solidFill>
                  <a:srgbClr val="FFFFFF"/>
                </a:solidFill>
              </a:rPr>
              <a:t>—  </a:t>
            </a:r>
            <a:r>
              <a:rPr lang="en-US" sz="2800" dirty="0" err="1">
                <a:solidFill>
                  <a:srgbClr val="FFFFFF"/>
                </a:solidFill>
              </a:rPr>
              <a:t>Vær</a:t>
            </a:r>
            <a:r>
              <a:rPr lang="en-US" sz="2800" dirty="0">
                <a:solidFill>
                  <a:srgbClr val="FFFFFF"/>
                </a:solidFill>
              </a:rPr>
              <a:t> </a:t>
            </a:r>
            <a:r>
              <a:rPr lang="en-US" sz="2800" dirty="0" err="1">
                <a:solidFill>
                  <a:srgbClr val="FFFFFF"/>
                </a:solidFill>
              </a:rPr>
              <a:t>opmærksom</a:t>
            </a:r>
            <a:r>
              <a:rPr lang="en-US" sz="2800" dirty="0">
                <a:solidFill>
                  <a:srgbClr val="FFFFFF"/>
                </a:solidFill>
              </a:rPr>
              <a:t> på, at </a:t>
            </a:r>
            <a:r>
              <a:rPr lang="en-US" sz="2800" dirty="0" err="1">
                <a:solidFill>
                  <a:srgbClr val="FFFFFF"/>
                </a:solidFill>
              </a:rPr>
              <a:t>medierne</a:t>
            </a:r>
            <a:r>
              <a:rPr lang="en-US" sz="2800" dirty="0">
                <a:solidFill>
                  <a:srgbClr val="FFFFFF"/>
                </a:solidFill>
              </a:rPr>
              <a:t> </a:t>
            </a:r>
            <a:r>
              <a:rPr lang="en-US" sz="2800" dirty="0" err="1">
                <a:solidFill>
                  <a:srgbClr val="FFFFFF"/>
                </a:solidFill>
              </a:rPr>
              <a:t>foretrækker</a:t>
            </a:r>
            <a:r>
              <a:rPr lang="en-US" sz="2800" dirty="0">
                <a:solidFill>
                  <a:srgbClr val="FFFFFF"/>
                </a:solidFill>
              </a:rPr>
              <a:t> </a:t>
            </a:r>
            <a:r>
              <a:rPr lang="en-US" sz="2800" dirty="0" err="1">
                <a:solidFill>
                  <a:srgbClr val="FFFFFF"/>
                </a:solidFill>
              </a:rPr>
              <a:t>illustrationer</a:t>
            </a:r>
            <a:r>
              <a:rPr lang="en-US" sz="2800" dirty="0">
                <a:solidFill>
                  <a:srgbClr val="FFFFFF"/>
                </a:solidFill>
              </a:rPr>
              <a:t> </a:t>
            </a:r>
            <a:br>
              <a:rPr lang="en-US" sz="2800" dirty="0">
                <a:solidFill>
                  <a:srgbClr val="FFFFFF"/>
                </a:solidFill>
                <a:effectLst/>
              </a:rPr>
            </a:br>
            <a:r>
              <a:rPr lang="en-US" sz="2800" dirty="0">
                <a:solidFill>
                  <a:srgbClr val="FFFFFF"/>
                </a:solidFill>
              </a:rPr>
              <a:t>i </a:t>
            </a:r>
            <a:r>
              <a:rPr lang="en-US" sz="2800" dirty="0" err="1">
                <a:solidFill>
                  <a:srgbClr val="FFFFFF"/>
                </a:solidFill>
              </a:rPr>
              <a:t>bredformat</a:t>
            </a:r>
            <a:r>
              <a:rPr lang="en-US" sz="2800" dirty="0">
                <a:solidFill>
                  <a:srgbClr val="FFFFFF"/>
                </a:solidFill>
              </a:rPr>
              <a:t>. </a:t>
            </a:r>
            <a:br>
              <a:rPr lang="en-US" sz="2800" dirty="0">
                <a:solidFill>
                  <a:srgbClr val="FFFFFF"/>
                </a:solidFill>
                <a:effectLst/>
              </a:rPr>
            </a:br>
            <a:r>
              <a:rPr lang="en-US" sz="2800" b="1" dirty="0">
                <a:solidFill>
                  <a:srgbClr val="FFFFFF"/>
                </a:solidFill>
              </a:rPr>
              <a:t>—  </a:t>
            </a:r>
            <a:r>
              <a:rPr lang="en-US" sz="2800" dirty="0">
                <a:solidFill>
                  <a:srgbClr val="FFFFFF"/>
                </a:solidFill>
              </a:rPr>
              <a:t>Send </a:t>
            </a:r>
            <a:r>
              <a:rPr lang="en-US" sz="2800" dirty="0" err="1">
                <a:solidFill>
                  <a:srgbClr val="FFFFFF"/>
                </a:solidFill>
              </a:rPr>
              <a:t>kun</a:t>
            </a:r>
            <a:r>
              <a:rPr lang="en-US" sz="2800" dirty="0">
                <a:solidFill>
                  <a:srgbClr val="FFFFFF"/>
                </a:solidFill>
              </a:rPr>
              <a:t> et </a:t>
            </a:r>
            <a:r>
              <a:rPr lang="en-US" sz="2800" dirty="0" err="1">
                <a:solidFill>
                  <a:srgbClr val="FFFFFF"/>
                </a:solidFill>
              </a:rPr>
              <a:t>enkelt</a:t>
            </a:r>
            <a:r>
              <a:rPr lang="en-US" sz="2800" dirty="0">
                <a:solidFill>
                  <a:srgbClr val="FFFFFF"/>
                </a:solidFill>
              </a:rPr>
              <a:t> eller </a:t>
            </a:r>
            <a:r>
              <a:rPr lang="en-US" sz="2800" dirty="0" err="1">
                <a:solidFill>
                  <a:srgbClr val="FFFFFF"/>
                </a:solidFill>
              </a:rPr>
              <a:t>allerhøjst</a:t>
            </a:r>
            <a:r>
              <a:rPr lang="en-US" sz="2800" dirty="0">
                <a:solidFill>
                  <a:srgbClr val="FFFFFF"/>
                </a:solidFill>
              </a:rPr>
              <a:t> to </a:t>
            </a:r>
            <a:r>
              <a:rPr lang="en-US" sz="2800" dirty="0" err="1">
                <a:solidFill>
                  <a:srgbClr val="FFFFFF"/>
                </a:solidFill>
              </a:rPr>
              <a:t>billeder</a:t>
            </a:r>
            <a:r>
              <a:rPr lang="en-US" sz="2800" dirty="0">
                <a:solidFill>
                  <a:srgbClr val="FFFFFF"/>
                </a:solidFill>
              </a:rPr>
              <a:t> med </a:t>
            </a:r>
            <a:r>
              <a:rPr lang="en-US" sz="2800" dirty="0" err="1">
                <a:solidFill>
                  <a:srgbClr val="FFFFFF"/>
                </a:solidFill>
              </a:rPr>
              <a:t>presse</a:t>
            </a:r>
            <a:r>
              <a:rPr lang="en-US" sz="2800" dirty="0">
                <a:solidFill>
                  <a:srgbClr val="FFFFFF"/>
                </a:solidFill>
              </a:rPr>
              <a:t>- </a:t>
            </a:r>
            <a:br>
              <a:rPr lang="en-US" sz="2800" dirty="0">
                <a:solidFill>
                  <a:srgbClr val="FFFFFF"/>
                </a:solidFill>
                <a:effectLst/>
              </a:rPr>
            </a:br>
            <a:r>
              <a:rPr lang="en-US" sz="2800" dirty="0" err="1">
                <a:solidFill>
                  <a:srgbClr val="FFFFFF"/>
                </a:solidFill>
              </a:rPr>
              <a:t>meddelelsen</a:t>
            </a:r>
            <a:r>
              <a:rPr lang="en-US" sz="2800" dirty="0">
                <a:solidFill>
                  <a:srgbClr val="FFFFFF"/>
                </a:solidFill>
              </a:rPr>
              <a:t>. </a:t>
            </a:r>
            <a:br>
              <a:rPr lang="en-US" sz="2800" dirty="0">
                <a:solidFill>
                  <a:srgbClr val="FFFFFF"/>
                </a:solidFill>
                <a:effectLst/>
              </a:rPr>
            </a:br>
            <a:r>
              <a:rPr lang="en-US" sz="2800" b="1" dirty="0">
                <a:solidFill>
                  <a:srgbClr val="FFFFFF"/>
                </a:solidFill>
              </a:rPr>
              <a:t>—  </a:t>
            </a:r>
            <a:r>
              <a:rPr lang="en-US" sz="2800" dirty="0" err="1">
                <a:solidFill>
                  <a:srgbClr val="FFFFFF"/>
                </a:solidFill>
              </a:rPr>
              <a:t>Gør</a:t>
            </a:r>
            <a:r>
              <a:rPr lang="en-US" sz="2800" dirty="0">
                <a:solidFill>
                  <a:srgbClr val="FFFFFF"/>
                </a:solidFill>
              </a:rPr>
              <a:t> </a:t>
            </a:r>
            <a:r>
              <a:rPr lang="en-US" sz="2800" dirty="0" err="1">
                <a:solidFill>
                  <a:srgbClr val="FFFFFF"/>
                </a:solidFill>
              </a:rPr>
              <a:t>ogsa</a:t>
            </a:r>
            <a:r>
              <a:rPr lang="en-US" sz="2800" dirty="0">
                <a:solidFill>
                  <a:srgbClr val="FFFFFF"/>
                </a:solidFill>
              </a:rPr>
              <a:t>̊ </a:t>
            </a:r>
            <a:r>
              <a:rPr lang="en-US" sz="2800" dirty="0" err="1">
                <a:solidFill>
                  <a:srgbClr val="FFFFFF"/>
                </a:solidFill>
              </a:rPr>
              <a:t>illustrationerne</a:t>
            </a:r>
            <a:r>
              <a:rPr lang="en-US" sz="2800" dirty="0">
                <a:solidFill>
                  <a:srgbClr val="FFFFFF"/>
                </a:solidFill>
              </a:rPr>
              <a:t> </a:t>
            </a:r>
            <a:r>
              <a:rPr lang="en-US" sz="2800" dirty="0" err="1">
                <a:solidFill>
                  <a:srgbClr val="FFFFFF"/>
                </a:solidFill>
              </a:rPr>
              <a:t>tilgængelige</a:t>
            </a:r>
            <a:r>
              <a:rPr lang="en-US" sz="2800" dirty="0">
                <a:solidFill>
                  <a:srgbClr val="FFFFFF"/>
                </a:solidFill>
              </a:rPr>
              <a:t> i </a:t>
            </a:r>
            <a:r>
              <a:rPr lang="en-US" sz="2800" dirty="0" err="1">
                <a:solidFill>
                  <a:srgbClr val="FFFFFF"/>
                </a:solidFill>
              </a:rPr>
              <a:t>virksomhedens</a:t>
            </a:r>
            <a:r>
              <a:rPr lang="en-US" sz="2800" dirty="0">
                <a:solidFill>
                  <a:srgbClr val="FFFFFF"/>
                </a:solidFill>
              </a:rPr>
              <a:t> </a:t>
            </a:r>
            <a:br>
              <a:rPr lang="en-US" sz="2800" dirty="0">
                <a:solidFill>
                  <a:srgbClr val="FFFFFF"/>
                </a:solidFill>
                <a:effectLst/>
              </a:rPr>
            </a:br>
            <a:r>
              <a:rPr lang="en-US" sz="2800" dirty="0" err="1">
                <a:solidFill>
                  <a:srgbClr val="FFFFFF"/>
                </a:solidFill>
              </a:rPr>
              <a:t>presserum</a:t>
            </a:r>
            <a:r>
              <a:rPr lang="en-US" sz="2800" dirty="0">
                <a:solidFill>
                  <a:srgbClr val="FFFFFF"/>
                </a:solidFill>
              </a:rPr>
              <a:t> eller </a:t>
            </a:r>
            <a:r>
              <a:rPr lang="en-US" sz="2800" dirty="0" err="1">
                <a:solidFill>
                  <a:srgbClr val="FFFFFF"/>
                </a:solidFill>
              </a:rPr>
              <a:t>nyhedsrum</a:t>
            </a:r>
            <a:r>
              <a:rPr lang="en-US" sz="2800" dirty="0">
                <a:solidFill>
                  <a:srgbClr val="FFFFFF"/>
                </a:solidFill>
              </a:rPr>
              <a:t> på </a:t>
            </a:r>
            <a:r>
              <a:rPr lang="en-US" sz="2800" dirty="0" err="1">
                <a:solidFill>
                  <a:srgbClr val="FFFFFF"/>
                </a:solidFill>
              </a:rPr>
              <a:t>nettet</a:t>
            </a:r>
            <a:r>
              <a:rPr lang="en-US" sz="2800" dirty="0">
                <a:solidFill>
                  <a:srgbClr val="FFFFFF"/>
                </a:solidFill>
              </a:rPr>
              <a:t>. </a:t>
            </a:r>
            <a:br>
              <a:rPr lang="en-US" sz="1300" dirty="0">
                <a:solidFill>
                  <a:srgbClr val="FFFFFF"/>
                </a:solidFill>
                <a:effectLst/>
              </a:rPr>
            </a:br>
            <a:endParaRPr lang="en-US" sz="1300" dirty="0">
              <a:solidFill>
                <a:srgbClr val="FFFFFF"/>
              </a:solidFill>
            </a:endParaRPr>
          </a:p>
        </p:txBody>
      </p:sp>
      <p:sp>
        <p:nvSpPr>
          <p:cNvPr id="3" name="Tekstfelt 2">
            <a:extLst>
              <a:ext uri="{FF2B5EF4-FFF2-40B4-BE49-F238E27FC236}">
                <a16:creationId xmlns:a16="http://schemas.microsoft.com/office/drawing/2014/main" id="{365854BA-05E3-D943-A44B-BF54EF144480}"/>
              </a:ext>
            </a:extLst>
          </p:cNvPr>
          <p:cNvSpPr txBox="1"/>
          <p:nvPr/>
        </p:nvSpPr>
        <p:spPr>
          <a:xfrm>
            <a:off x="777240" y="-1783080"/>
            <a:ext cx="184731" cy="1785104"/>
          </a:xfrm>
          <a:prstGeom prst="rect">
            <a:avLst/>
          </a:prstGeom>
          <a:noFill/>
        </p:spPr>
        <p:txBody>
          <a:bodyPr wrap="none" rtlCol="0">
            <a:spAutoFit/>
          </a:bodyPr>
          <a:lstStyle/>
          <a:p>
            <a:pPr>
              <a:spcAft>
                <a:spcPts val="600"/>
              </a:spcAft>
            </a:pPr>
            <a:endParaRPr lang="da-DK"/>
          </a:p>
          <a:p>
            <a:pPr>
              <a:spcAft>
                <a:spcPts val="600"/>
              </a:spcAft>
            </a:pPr>
            <a:endParaRPr lang="da-DK"/>
          </a:p>
          <a:p>
            <a:pPr>
              <a:spcAft>
                <a:spcPts val="600"/>
              </a:spcAft>
            </a:pPr>
            <a:endParaRPr lang="da-DK"/>
          </a:p>
          <a:p>
            <a:pPr>
              <a:spcAft>
                <a:spcPts val="600"/>
              </a:spcAft>
            </a:pPr>
            <a:endParaRPr lang="da-DK"/>
          </a:p>
          <a:p>
            <a:pPr>
              <a:spcAft>
                <a:spcPts val="600"/>
              </a:spcAft>
            </a:pPr>
            <a:endParaRPr lang="da-DK"/>
          </a:p>
        </p:txBody>
      </p:sp>
    </p:spTree>
    <p:extLst>
      <p:ext uri="{BB962C8B-B14F-4D97-AF65-F5344CB8AC3E}">
        <p14:creationId xmlns:p14="http://schemas.microsoft.com/office/powerpoint/2010/main" val="199905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27E30-069A-4047-948F-421FE29C5E22}"/>
              </a:ext>
            </a:extLst>
          </p:cNvPr>
          <p:cNvPicPr>
            <a:picLocks noChangeAspect="1"/>
          </p:cNvPicPr>
          <p:nvPr/>
        </p:nvPicPr>
        <p:blipFill rotWithShape="1">
          <a:blip r:embed="rId2"/>
          <a:srcRect t="25000"/>
          <a:stretch/>
        </p:blipFill>
        <p:spPr>
          <a:xfrm>
            <a:off x="-3047" y="10"/>
            <a:ext cx="12191999" cy="6857990"/>
          </a:xfrm>
          <a:prstGeom prst="rect">
            <a:avLst/>
          </a:prstGeom>
        </p:spPr>
      </p:pic>
      <p:sp>
        <p:nvSpPr>
          <p:cNvPr id="2" name="Titel 1">
            <a:extLst>
              <a:ext uri="{FF2B5EF4-FFF2-40B4-BE49-F238E27FC236}">
                <a16:creationId xmlns:a16="http://schemas.microsoft.com/office/drawing/2014/main" id="{580E1C3D-A013-8F41-A545-F0BE4D08600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br>
              <a:rPr lang="en-US" sz="1700" dirty="0">
                <a:solidFill>
                  <a:srgbClr val="FFFFFF"/>
                </a:solidFill>
              </a:rPr>
            </a:br>
            <a:br>
              <a:rPr lang="en-US" sz="1700" dirty="0">
                <a:solidFill>
                  <a:srgbClr val="FFFFFF"/>
                </a:solidFill>
              </a:rPr>
            </a:br>
            <a:br>
              <a:rPr lang="en-US" sz="1700" dirty="0">
                <a:solidFill>
                  <a:srgbClr val="FFFFFF"/>
                </a:solidFill>
              </a:rPr>
            </a:br>
            <a:br>
              <a:rPr lang="en-US" sz="1700" dirty="0">
                <a:solidFill>
                  <a:srgbClr val="FFFFFF"/>
                </a:solidFill>
              </a:rPr>
            </a:br>
            <a:br>
              <a:rPr lang="en-US" sz="1700" dirty="0">
                <a:solidFill>
                  <a:srgbClr val="FFFFFF"/>
                </a:solidFill>
              </a:rPr>
            </a:br>
            <a:br>
              <a:rPr lang="en-US" sz="1700" dirty="0">
                <a:solidFill>
                  <a:srgbClr val="FFFFFF"/>
                </a:solidFill>
              </a:rPr>
            </a:br>
            <a:br>
              <a:rPr lang="en-US" sz="1700" dirty="0">
                <a:solidFill>
                  <a:srgbClr val="FFFFFF"/>
                </a:solidFill>
              </a:rPr>
            </a:br>
            <a:br>
              <a:rPr lang="en-US" sz="1700" dirty="0">
                <a:solidFill>
                  <a:srgbClr val="FFFFFF"/>
                </a:solidFill>
              </a:rPr>
            </a:br>
            <a:r>
              <a:rPr lang="en-US" sz="2800" dirty="0" err="1">
                <a:solidFill>
                  <a:srgbClr val="FFFFFF"/>
                </a:solidFill>
              </a:rPr>
              <a:t>Indlejr</a:t>
            </a:r>
            <a:r>
              <a:rPr lang="en-US" sz="2800" dirty="0">
                <a:solidFill>
                  <a:srgbClr val="FFFFFF"/>
                </a:solidFill>
              </a:rPr>
              <a:t> </a:t>
            </a:r>
            <a:r>
              <a:rPr lang="en-US" sz="2800" dirty="0" err="1">
                <a:solidFill>
                  <a:srgbClr val="FFFFFF"/>
                </a:solidFill>
              </a:rPr>
              <a:t>billedet</a:t>
            </a:r>
            <a:r>
              <a:rPr lang="en-US" sz="2800" dirty="0">
                <a:solidFill>
                  <a:srgbClr val="FFFFFF"/>
                </a:solidFill>
              </a:rPr>
              <a:t> i e-</a:t>
            </a:r>
            <a:r>
              <a:rPr lang="en-US" sz="2800" dirty="0" err="1">
                <a:solidFill>
                  <a:srgbClr val="FFFFFF"/>
                </a:solidFill>
              </a:rPr>
              <a:t>mailen</a:t>
            </a:r>
            <a:r>
              <a:rPr lang="en-US" sz="2800" dirty="0">
                <a:solidFill>
                  <a:srgbClr val="FFFFFF"/>
                </a:solidFill>
              </a:rPr>
              <a:t> </a:t>
            </a:r>
            <a:br>
              <a:rPr lang="en-US" sz="2800" dirty="0">
                <a:solidFill>
                  <a:srgbClr val="FFFFFF"/>
                </a:solidFill>
                <a:effectLst/>
              </a:rPr>
            </a:br>
            <a:r>
              <a:rPr lang="en-US" sz="2800" dirty="0">
                <a:solidFill>
                  <a:srgbClr val="FFFFFF"/>
                </a:solidFill>
              </a:rPr>
              <a:t>Det </a:t>
            </a:r>
            <a:r>
              <a:rPr lang="en-US" sz="2800" dirty="0" err="1">
                <a:solidFill>
                  <a:srgbClr val="FFFFFF"/>
                </a:solidFill>
              </a:rPr>
              <a:t>er</a:t>
            </a:r>
            <a:r>
              <a:rPr lang="en-US" sz="2800" dirty="0">
                <a:solidFill>
                  <a:srgbClr val="FFFFFF"/>
                </a:solidFill>
              </a:rPr>
              <a:t> i </a:t>
            </a:r>
            <a:r>
              <a:rPr lang="en-US" sz="2800" dirty="0" err="1">
                <a:solidFill>
                  <a:srgbClr val="FFFFFF"/>
                </a:solidFill>
              </a:rPr>
              <a:t>udgangspunktet</a:t>
            </a:r>
            <a:r>
              <a:rPr lang="en-US" sz="2800" dirty="0">
                <a:solidFill>
                  <a:srgbClr val="FFFFFF"/>
                </a:solidFill>
              </a:rPr>
              <a:t> </a:t>
            </a:r>
            <a:r>
              <a:rPr lang="en-US" sz="2800" dirty="0" err="1">
                <a:solidFill>
                  <a:srgbClr val="FFFFFF"/>
                </a:solidFill>
              </a:rPr>
              <a:t>bedre</a:t>
            </a:r>
            <a:r>
              <a:rPr lang="en-US" sz="2800" dirty="0">
                <a:solidFill>
                  <a:srgbClr val="FFFFFF"/>
                </a:solidFill>
              </a:rPr>
              <a:t> at </a:t>
            </a:r>
            <a:r>
              <a:rPr lang="en-US" sz="2800" dirty="0" err="1">
                <a:solidFill>
                  <a:srgbClr val="FFFFFF"/>
                </a:solidFill>
              </a:rPr>
              <a:t>indlejre</a:t>
            </a:r>
            <a:r>
              <a:rPr lang="en-US" sz="2800" dirty="0">
                <a:solidFill>
                  <a:srgbClr val="FFFFFF"/>
                </a:solidFill>
              </a:rPr>
              <a:t> </a:t>
            </a:r>
            <a:r>
              <a:rPr lang="en-US" sz="2800" dirty="0" err="1">
                <a:solidFill>
                  <a:srgbClr val="FFFFFF"/>
                </a:solidFill>
              </a:rPr>
              <a:t>billedet</a:t>
            </a:r>
            <a:r>
              <a:rPr lang="en-US" sz="2800" dirty="0">
                <a:solidFill>
                  <a:srgbClr val="FFFFFF"/>
                </a:solidFill>
              </a:rPr>
              <a:t> i e-</a:t>
            </a:r>
            <a:r>
              <a:rPr lang="en-US" sz="2800" dirty="0" err="1">
                <a:solidFill>
                  <a:srgbClr val="FFFFFF"/>
                </a:solidFill>
              </a:rPr>
              <a:t>mailen</a:t>
            </a:r>
            <a:r>
              <a:rPr lang="en-US" sz="2800" dirty="0">
                <a:solidFill>
                  <a:srgbClr val="FFFFFF"/>
                </a:solidFill>
              </a:rPr>
              <a:t> </a:t>
            </a:r>
            <a:r>
              <a:rPr lang="en-US" sz="2800" dirty="0" err="1">
                <a:solidFill>
                  <a:srgbClr val="FFFFFF"/>
                </a:solidFill>
              </a:rPr>
              <a:t>frem</a:t>
            </a:r>
            <a:r>
              <a:rPr lang="en-US" sz="2800" dirty="0">
                <a:solidFill>
                  <a:srgbClr val="FFFFFF"/>
                </a:solidFill>
              </a:rPr>
              <a:t> for at </a:t>
            </a:r>
            <a:r>
              <a:rPr lang="en-US" sz="2800" dirty="0" err="1">
                <a:solidFill>
                  <a:srgbClr val="FFFFFF"/>
                </a:solidFill>
              </a:rPr>
              <a:t>vedhæfte</a:t>
            </a:r>
            <a:r>
              <a:rPr lang="en-US" sz="2800" dirty="0">
                <a:solidFill>
                  <a:srgbClr val="FFFFFF"/>
                </a:solidFill>
              </a:rPr>
              <a:t> det, </a:t>
            </a:r>
            <a:r>
              <a:rPr lang="en-US" sz="2800" dirty="0" err="1">
                <a:solidFill>
                  <a:srgbClr val="FFFFFF"/>
                </a:solidFill>
              </a:rPr>
              <a:t>fordi</a:t>
            </a:r>
            <a:r>
              <a:rPr lang="en-US" sz="2800" dirty="0">
                <a:solidFill>
                  <a:srgbClr val="FFFFFF"/>
                </a:solidFill>
              </a:rPr>
              <a:t> et </a:t>
            </a:r>
            <a:r>
              <a:rPr lang="en-US" sz="2800" dirty="0" err="1">
                <a:solidFill>
                  <a:srgbClr val="FFFFFF"/>
                </a:solidFill>
              </a:rPr>
              <a:t>indlejret</a:t>
            </a:r>
            <a:r>
              <a:rPr lang="en-US" sz="2800" dirty="0">
                <a:solidFill>
                  <a:srgbClr val="FFFFFF"/>
                </a:solidFill>
              </a:rPr>
              <a:t> </a:t>
            </a:r>
            <a:r>
              <a:rPr lang="en-US" sz="2800" dirty="0" err="1">
                <a:solidFill>
                  <a:srgbClr val="FFFFFF"/>
                </a:solidFill>
              </a:rPr>
              <a:t>billede</a:t>
            </a:r>
            <a:r>
              <a:rPr lang="en-US" sz="2800" dirty="0">
                <a:solidFill>
                  <a:srgbClr val="FFFFFF"/>
                </a:solidFill>
              </a:rPr>
              <a:t> </a:t>
            </a:r>
            <a:r>
              <a:rPr lang="en-US" sz="2800" dirty="0" err="1">
                <a:solidFill>
                  <a:srgbClr val="FFFFFF"/>
                </a:solidFill>
              </a:rPr>
              <a:t>kan</a:t>
            </a:r>
            <a:r>
              <a:rPr lang="en-US" sz="2800" dirty="0">
                <a:solidFill>
                  <a:srgbClr val="FFFFFF"/>
                </a:solidFill>
              </a:rPr>
              <a:t> </a:t>
            </a:r>
            <a:r>
              <a:rPr lang="en-US" sz="2800" dirty="0" err="1">
                <a:solidFill>
                  <a:srgbClr val="FFFFFF"/>
                </a:solidFill>
              </a:rPr>
              <a:t>ses</a:t>
            </a:r>
            <a:r>
              <a:rPr lang="en-US" sz="2800" dirty="0">
                <a:solidFill>
                  <a:srgbClr val="FFFFFF"/>
                </a:solidFill>
              </a:rPr>
              <a:t> med det </a:t>
            </a:r>
            <a:r>
              <a:rPr lang="en-US" sz="2800" dirty="0" err="1">
                <a:solidFill>
                  <a:srgbClr val="FFFFFF"/>
                </a:solidFill>
              </a:rPr>
              <a:t>samme</a:t>
            </a:r>
            <a:r>
              <a:rPr lang="en-US" sz="2800" dirty="0">
                <a:solidFill>
                  <a:srgbClr val="FFFFFF"/>
                </a:solidFill>
              </a:rPr>
              <a:t>, </a:t>
            </a:r>
            <a:r>
              <a:rPr lang="en-US" sz="2800" dirty="0" err="1">
                <a:solidFill>
                  <a:srgbClr val="FFFFFF"/>
                </a:solidFill>
              </a:rPr>
              <a:t>uden</a:t>
            </a:r>
            <a:r>
              <a:rPr lang="en-US" sz="2800" dirty="0">
                <a:solidFill>
                  <a:srgbClr val="FFFFFF"/>
                </a:solidFill>
              </a:rPr>
              <a:t> at </a:t>
            </a:r>
            <a:r>
              <a:rPr lang="en-US" sz="2800" dirty="0" err="1">
                <a:solidFill>
                  <a:srgbClr val="FFFFFF"/>
                </a:solidFill>
              </a:rPr>
              <a:t>modtageren</a:t>
            </a:r>
            <a:r>
              <a:rPr lang="en-US" sz="2800" dirty="0">
                <a:solidFill>
                  <a:srgbClr val="FFFFFF"/>
                </a:solidFill>
              </a:rPr>
              <a:t> </a:t>
            </a:r>
            <a:r>
              <a:rPr lang="en-US" sz="2800" dirty="0" err="1">
                <a:solidFill>
                  <a:srgbClr val="FFFFFF"/>
                </a:solidFill>
              </a:rPr>
              <a:t>behøver</a:t>
            </a:r>
            <a:r>
              <a:rPr lang="en-US" sz="2800" dirty="0">
                <a:solidFill>
                  <a:srgbClr val="FFFFFF"/>
                </a:solidFill>
              </a:rPr>
              <a:t> at </a:t>
            </a:r>
            <a:r>
              <a:rPr lang="en-US" sz="2800" dirty="0" err="1">
                <a:solidFill>
                  <a:srgbClr val="FFFFFF"/>
                </a:solidFill>
              </a:rPr>
              <a:t>klikke</a:t>
            </a:r>
            <a:r>
              <a:rPr lang="en-US" sz="2800" dirty="0">
                <a:solidFill>
                  <a:srgbClr val="FFFFFF"/>
                </a:solidFill>
              </a:rPr>
              <a:t> det </a:t>
            </a:r>
            <a:r>
              <a:rPr lang="en-US" sz="2800" dirty="0" err="1">
                <a:solidFill>
                  <a:srgbClr val="FFFFFF"/>
                </a:solidFill>
              </a:rPr>
              <a:t>frem</a:t>
            </a:r>
            <a:r>
              <a:rPr lang="en-US" sz="2800" dirty="0">
                <a:solidFill>
                  <a:srgbClr val="FFFFFF"/>
                </a:solidFill>
              </a:rPr>
              <a:t>. Husk dog at </a:t>
            </a:r>
            <a:r>
              <a:rPr lang="en-US" sz="2800" dirty="0" err="1">
                <a:solidFill>
                  <a:srgbClr val="FFFFFF"/>
                </a:solidFill>
              </a:rPr>
              <a:t>tjekke</a:t>
            </a:r>
            <a:r>
              <a:rPr lang="en-US" sz="2800" dirty="0">
                <a:solidFill>
                  <a:srgbClr val="FFFFFF"/>
                </a:solidFill>
              </a:rPr>
              <a:t>, </a:t>
            </a:r>
            <a:r>
              <a:rPr lang="en-US" sz="2800" dirty="0" err="1">
                <a:solidFill>
                  <a:srgbClr val="FFFFFF"/>
                </a:solidFill>
              </a:rPr>
              <a:t>hvordan</a:t>
            </a:r>
            <a:r>
              <a:rPr lang="en-US" sz="2800" dirty="0">
                <a:solidFill>
                  <a:srgbClr val="FFFFFF"/>
                </a:solidFill>
              </a:rPr>
              <a:t> det </a:t>
            </a:r>
            <a:r>
              <a:rPr lang="en-US" sz="2800" dirty="0" err="1">
                <a:solidFill>
                  <a:srgbClr val="FFFFFF"/>
                </a:solidFill>
              </a:rPr>
              <a:t>indlejrede</a:t>
            </a:r>
            <a:r>
              <a:rPr lang="en-US" sz="2800" dirty="0">
                <a:solidFill>
                  <a:srgbClr val="FFFFFF"/>
                </a:solidFill>
              </a:rPr>
              <a:t> </a:t>
            </a:r>
            <a:r>
              <a:rPr lang="en-US" sz="2800" dirty="0" err="1">
                <a:solidFill>
                  <a:srgbClr val="FFFFFF"/>
                </a:solidFill>
              </a:rPr>
              <a:t>billede</a:t>
            </a:r>
            <a:r>
              <a:rPr lang="en-US" sz="2800" dirty="0">
                <a:solidFill>
                  <a:srgbClr val="FFFFFF"/>
                </a:solidFill>
              </a:rPr>
              <a:t> ser </a:t>
            </a:r>
            <a:r>
              <a:rPr lang="en-US" sz="2800" dirty="0" err="1">
                <a:solidFill>
                  <a:srgbClr val="FFFFFF"/>
                </a:solidFill>
              </a:rPr>
              <a:t>ud</a:t>
            </a:r>
            <a:r>
              <a:rPr lang="en-US" sz="2800" dirty="0">
                <a:solidFill>
                  <a:srgbClr val="FFFFFF"/>
                </a:solidFill>
              </a:rPr>
              <a:t> i den e-mail, du </a:t>
            </a:r>
            <a:r>
              <a:rPr lang="en-US" sz="2800" dirty="0" err="1">
                <a:solidFill>
                  <a:srgbClr val="FFFFFF"/>
                </a:solidFill>
              </a:rPr>
              <a:t>er</a:t>
            </a:r>
            <a:r>
              <a:rPr lang="en-US" sz="2800" dirty="0">
                <a:solidFill>
                  <a:srgbClr val="FFFFFF"/>
                </a:solidFill>
              </a:rPr>
              <a:t> </a:t>
            </a:r>
            <a:r>
              <a:rPr lang="en-US" sz="2800" dirty="0" err="1">
                <a:solidFill>
                  <a:srgbClr val="FFFFFF"/>
                </a:solidFill>
              </a:rPr>
              <a:t>ved</a:t>
            </a:r>
            <a:r>
              <a:rPr lang="en-US" sz="2800" dirty="0">
                <a:solidFill>
                  <a:srgbClr val="FFFFFF"/>
                </a:solidFill>
              </a:rPr>
              <a:t> at </a:t>
            </a:r>
            <a:r>
              <a:rPr lang="en-US" sz="2800" dirty="0" err="1">
                <a:solidFill>
                  <a:srgbClr val="FFFFFF"/>
                </a:solidFill>
              </a:rPr>
              <a:t>sætte</a:t>
            </a:r>
            <a:r>
              <a:rPr lang="en-US" sz="2800" dirty="0">
                <a:solidFill>
                  <a:srgbClr val="FFFFFF"/>
                </a:solidFill>
              </a:rPr>
              <a:t> op. Det </a:t>
            </a:r>
            <a:r>
              <a:rPr lang="en-US" sz="2800" dirty="0" err="1">
                <a:solidFill>
                  <a:srgbClr val="FFFFFF"/>
                </a:solidFill>
              </a:rPr>
              <a:t>kan</a:t>
            </a:r>
            <a:r>
              <a:rPr lang="en-US" sz="2800" dirty="0">
                <a:solidFill>
                  <a:srgbClr val="FFFFFF"/>
                </a:solidFill>
              </a:rPr>
              <a:t> du </a:t>
            </a:r>
            <a:r>
              <a:rPr lang="en-US" sz="2800" dirty="0" err="1">
                <a:solidFill>
                  <a:srgbClr val="FFFFFF"/>
                </a:solidFill>
              </a:rPr>
              <a:t>gøre</a:t>
            </a:r>
            <a:r>
              <a:rPr lang="en-US" sz="2800" dirty="0">
                <a:solidFill>
                  <a:srgbClr val="FFFFFF"/>
                </a:solidFill>
              </a:rPr>
              <a:t> </a:t>
            </a:r>
            <a:r>
              <a:rPr lang="en-US" sz="2800" dirty="0" err="1">
                <a:solidFill>
                  <a:srgbClr val="FFFFFF"/>
                </a:solidFill>
              </a:rPr>
              <a:t>ved</a:t>
            </a:r>
            <a:r>
              <a:rPr lang="en-US" sz="2800" dirty="0">
                <a:solidFill>
                  <a:srgbClr val="FFFFFF"/>
                </a:solidFill>
              </a:rPr>
              <a:t> at </a:t>
            </a:r>
            <a:r>
              <a:rPr lang="en-US" sz="2800" dirty="0" err="1">
                <a:solidFill>
                  <a:srgbClr val="FFFFFF"/>
                </a:solidFill>
              </a:rPr>
              <a:t>sende</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prøve</a:t>
            </a:r>
            <a:r>
              <a:rPr lang="en-US" sz="2800" dirty="0">
                <a:solidFill>
                  <a:srgbClr val="FFFFFF"/>
                </a:solidFill>
              </a:rPr>
              <a:t>-e-mail til dig </a:t>
            </a:r>
            <a:r>
              <a:rPr lang="en-US" sz="2800" dirty="0" err="1">
                <a:solidFill>
                  <a:srgbClr val="FFFFFF"/>
                </a:solidFill>
              </a:rPr>
              <a:t>selv</a:t>
            </a:r>
            <a:r>
              <a:rPr lang="en-US" sz="2800" dirty="0">
                <a:solidFill>
                  <a:srgbClr val="FFFFFF"/>
                </a:solidFill>
              </a:rPr>
              <a:t>. </a:t>
            </a:r>
            <a:br>
              <a:rPr lang="en-US" sz="1700" dirty="0">
                <a:solidFill>
                  <a:srgbClr val="FFFFFF"/>
                </a:solidFill>
                <a:effectLst/>
              </a:rPr>
            </a:br>
            <a:endParaRPr lang="en-US" sz="1700" dirty="0">
              <a:solidFill>
                <a:srgbClr val="FFFFFF"/>
              </a:solidFill>
            </a:endParaRPr>
          </a:p>
        </p:txBody>
      </p:sp>
    </p:spTree>
    <p:extLst>
      <p:ext uri="{BB962C8B-B14F-4D97-AF65-F5344CB8AC3E}">
        <p14:creationId xmlns:p14="http://schemas.microsoft.com/office/powerpoint/2010/main" val="145371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6887BE0-FF5F-894D-988E-567F8195F036}"/>
              </a:ext>
            </a:extLst>
          </p:cNvPr>
          <p:cNvSpPr>
            <a:spLocks noGrp="1"/>
          </p:cNvSpPr>
          <p:nvPr>
            <p:ph type="title"/>
          </p:nvPr>
        </p:nvSpPr>
        <p:spPr>
          <a:xfrm>
            <a:off x="686834" y="1153572"/>
            <a:ext cx="3200400" cy="4461163"/>
          </a:xfrm>
        </p:spPr>
        <p:txBody>
          <a:bodyPr>
            <a:normAutofit/>
          </a:bodyPr>
          <a:lstStyle/>
          <a:p>
            <a:r>
              <a:rPr lang="da-DK">
                <a:solidFill>
                  <a:srgbClr val="FFFFFF"/>
                </a:solidFill>
              </a:rPr>
              <a:t>Om PR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10386B73-1A97-4641-A7E3-B8F2DB3E7BAF}"/>
              </a:ext>
            </a:extLst>
          </p:cNvPr>
          <p:cNvSpPr>
            <a:spLocks noGrp="1"/>
          </p:cNvSpPr>
          <p:nvPr>
            <p:ph idx="1"/>
          </p:nvPr>
        </p:nvSpPr>
        <p:spPr>
          <a:xfrm>
            <a:off x="4447308" y="591344"/>
            <a:ext cx="6906491" cy="5585619"/>
          </a:xfrm>
        </p:spPr>
        <p:txBody>
          <a:bodyPr anchor="ctr">
            <a:normAutofit/>
          </a:bodyPr>
          <a:lstStyle/>
          <a:p>
            <a:r>
              <a:rPr lang="da-DK" sz="2600"/>
              <a:t>Medieomtale giver troværdighed, og kunder belønner høj troværdighed med loyalitet. </a:t>
            </a:r>
            <a:endParaRPr lang="da-DK" sz="2600">
              <a:effectLst/>
            </a:endParaRPr>
          </a:p>
          <a:p>
            <a:r>
              <a:rPr lang="da-DK" sz="2600"/>
              <a:t>Pr øger opmærksomheden over for kunder, potentielle kunder, investorer og samarbejds- partnere. </a:t>
            </a:r>
          </a:p>
          <a:p>
            <a:r>
              <a:rPr lang="da-DK" sz="2600"/>
              <a:t>Medieomtale giver virksomheden værdifuldt indhold, der kan viderebringes på de sociale medier og dermed være med til at skabe en </a:t>
            </a:r>
            <a:r>
              <a:rPr lang="da-DK" sz="2600" err="1"/>
              <a:t>hype</a:t>
            </a:r>
            <a:r>
              <a:rPr lang="da-DK" sz="2600"/>
              <a:t>. </a:t>
            </a:r>
            <a:endParaRPr lang="da-DK" sz="2600">
              <a:effectLst/>
            </a:endParaRPr>
          </a:p>
          <a:p>
            <a:r>
              <a:rPr lang="da-DK" sz="2600"/>
              <a:t>Pr handler endelig </a:t>
            </a:r>
            <a:r>
              <a:rPr lang="da-DK" sz="2600" err="1"/>
              <a:t>ogsa</a:t>
            </a:r>
            <a:r>
              <a:rPr lang="da-DK" sz="2600"/>
              <a:t>̊ om branding og om</a:t>
            </a:r>
            <a:br>
              <a:rPr lang="da-DK" sz="2600"/>
            </a:br>
            <a:r>
              <a:rPr lang="da-DK" sz="2600"/>
              <a:t>at dele information, der plejer virksomhedens image og gode omdømme. Pr kan være med til at forme et knivskarpt, positivt og troværdigt brand. </a:t>
            </a:r>
            <a:endParaRPr lang="da-DK" sz="2600">
              <a:effectLst/>
            </a:endParaRPr>
          </a:p>
          <a:p>
            <a:endParaRPr lang="da-DK" sz="2600"/>
          </a:p>
        </p:txBody>
      </p:sp>
    </p:spTree>
    <p:extLst>
      <p:ext uri="{BB962C8B-B14F-4D97-AF65-F5344CB8AC3E}">
        <p14:creationId xmlns:p14="http://schemas.microsoft.com/office/powerpoint/2010/main" val="41341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1B4BF1E-1F38-CC46-8F88-6E664FDD17DC}"/>
              </a:ext>
            </a:extLst>
          </p:cNvPr>
          <p:cNvSpPr>
            <a:spLocks noGrp="1"/>
          </p:cNvSpPr>
          <p:nvPr>
            <p:ph type="title"/>
          </p:nvPr>
        </p:nvSpPr>
        <p:spPr>
          <a:xfrm>
            <a:off x="5232400" y="442913"/>
            <a:ext cx="6124576" cy="5786437"/>
          </a:xfrm>
        </p:spPr>
        <p:txBody>
          <a:bodyPr vert="horz" lIns="91440" tIns="45720" rIns="91440" bIns="45720" rtlCol="0" anchor="b">
            <a:normAutofit fontScale="90000"/>
          </a:bodyPr>
          <a:lstStyle/>
          <a:p>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br>
              <a:rPr lang="en-US" sz="1800" kern="1200" dirty="0">
                <a:solidFill>
                  <a:schemeClr val="bg1"/>
                </a:solidFill>
                <a:latin typeface="+mj-lt"/>
                <a:ea typeface="+mj-ea"/>
                <a:cs typeface="+mj-cs"/>
              </a:rPr>
            </a:br>
            <a:r>
              <a:rPr lang="en-US" sz="2700" b="1" i="1" kern="1200" dirty="0">
                <a:solidFill>
                  <a:schemeClr val="bg1"/>
                </a:solidFill>
                <a:latin typeface="+mj-lt"/>
                <a:ea typeface="+mj-ea"/>
                <a:cs typeface="+mj-cs"/>
              </a:rPr>
              <a:t>Filer </a:t>
            </a:r>
            <a:r>
              <a:rPr lang="en-US" sz="2700" b="1" i="1" kern="1200" dirty="0" err="1">
                <a:solidFill>
                  <a:schemeClr val="bg1"/>
                </a:solidFill>
                <a:latin typeface="+mj-lt"/>
                <a:ea typeface="+mj-ea"/>
                <a:cs typeface="+mj-cs"/>
              </a:rPr>
              <a:t>og</a:t>
            </a:r>
            <a:r>
              <a:rPr lang="en-US" sz="2700" b="1" i="1" kern="1200" dirty="0">
                <a:solidFill>
                  <a:schemeClr val="bg1"/>
                </a:solidFill>
                <a:latin typeface="+mj-lt"/>
                <a:ea typeface="+mj-ea"/>
                <a:cs typeface="+mj-cs"/>
              </a:rPr>
              <a:t> </a:t>
            </a:r>
            <a:r>
              <a:rPr lang="en-US" sz="2700" b="1" i="1" kern="1200" dirty="0" err="1">
                <a:solidFill>
                  <a:schemeClr val="bg1"/>
                </a:solidFill>
                <a:latin typeface="+mj-lt"/>
                <a:ea typeface="+mj-ea"/>
                <a:cs typeface="+mj-cs"/>
              </a:rPr>
              <a:t>formater</a:t>
            </a:r>
            <a:r>
              <a:rPr lang="en-US" sz="2700" b="1" i="1" kern="1200" dirty="0">
                <a:solidFill>
                  <a:schemeClr val="bg1"/>
                </a:solidFill>
                <a:latin typeface="+mj-lt"/>
                <a:ea typeface="+mj-ea"/>
                <a:cs typeface="+mj-cs"/>
              </a:rPr>
              <a:t> </a:t>
            </a:r>
            <a:br>
              <a:rPr lang="en-US" sz="2700" kern="1200" dirty="0">
                <a:solidFill>
                  <a:schemeClr val="bg1"/>
                </a:solidFill>
                <a:latin typeface="+mj-lt"/>
                <a:ea typeface="+mj-ea"/>
                <a:cs typeface="+mj-cs"/>
              </a:rPr>
            </a:br>
            <a:r>
              <a:rPr lang="en-US" sz="2700" b="1" kern="1200" dirty="0">
                <a:solidFill>
                  <a:schemeClr val="bg1"/>
                </a:solidFill>
                <a:latin typeface="+mj-lt"/>
                <a:ea typeface="+mj-ea"/>
                <a:cs typeface="+mj-cs"/>
              </a:rPr>
              <a:t>—  </a:t>
            </a:r>
            <a:r>
              <a:rPr lang="en-US" sz="2700" kern="1200" dirty="0" err="1">
                <a:solidFill>
                  <a:schemeClr val="bg1"/>
                </a:solidFill>
                <a:latin typeface="+mj-lt"/>
                <a:ea typeface="+mj-ea"/>
                <a:cs typeface="+mj-cs"/>
              </a:rPr>
              <a:t>Hvis</a:t>
            </a:r>
            <a:r>
              <a:rPr lang="en-US" sz="2700" kern="1200" dirty="0">
                <a:solidFill>
                  <a:schemeClr val="bg1"/>
                </a:solidFill>
                <a:latin typeface="+mj-lt"/>
                <a:ea typeface="+mj-ea"/>
                <a:cs typeface="+mj-cs"/>
              </a:rPr>
              <a:t> du sender et </a:t>
            </a:r>
            <a:r>
              <a:rPr lang="en-US" sz="2700" kern="1200" dirty="0" err="1">
                <a:solidFill>
                  <a:schemeClr val="bg1"/>
                </a:solidFill>
                <a:latin typeface="+mj-lt"/>
                <a:ea typeface="+mj-ea"/>
                <a:cs typeface="+mj-cs"/>
              </a:rPr>
              <a:t>billede</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til</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printmedier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skal</a:t>
            </a:r>
            <a:r>
              <a:rPr lang="en-US" sz="2700" kern="1200" dirty="0">
                <a:solidFill>
                  <a:schemeClr val="bg1"/>
                </a:solidFill>
                <a:latin typeface="+mj-lt"/>
                <a:ea typeface="+mj-ea"/>
                <a:cs typeface="+mj-cs"/>
              </a:rPr>
              <a:t> det </a:t>
            </a:r>
            <a:r>
              <a:rPr lang="en-US" sz="2700" kern="1200" dirty="0" err="1">
                <a:solidFill>
                  <a:schemeClr val="bg1"/>
                </a:solidFill>
                <a:latin typeface="+mj-lt"/>
                <a:ea typeface="+mj-ea"/>
                <a:cs typeface="+mj-cs"/>
              </a:rPr>
              <a:t>være</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300 dpi </a:t>
            </a:r>
            <a:r>
              <a:rPr lang="en-US" sz="2700" kern="1200" dirty="0" err="1">
                <a:solidFill>
                  <a:schemeClr val="bg1"/>
                </a:solidFill>
                <a:latin typeface="+mj-lt"/>
                <a:ea typeface="+mj-ea"/>
                <a:cs typeface="+mj-cs"/>
              </a:rPr>
              <a:t>og</a:t>
            </a:r>
            <a:r>
              <a:rPr lang="en-US" sz="2700" kern="1200" dirty="0">
                <a:solidFill>
                  <a:schemeClr val="bg1"/>
                </a:solidFill>
                <a:latin typeface="+mj-lt"/>
                <a:ea typeface="+mj-ea"/>
                <a:cs typeface="+mj-cs"/>
              </a:rPr>
              <a:t> på </a:t>
            </a:r>
            <a:r>
              <a:rPr lang="en-US" sz="2700" kern="1200" dirty="0" err="1">
                <a:solidFill>
                  <a:schemeClr val="bg1"/>
                </a:solidFill>
                <a:latin typeface="+mj-lt"/>
                <a:ea typeface="+mj-ea"/>
                <a:cs typeface="+mj-cs"/>
              </a:rPr>
              <a:t>mindst</a:t>
            </a:r>
            <a:r>
              <a:rPr lang="en-US" sz="2700" kern="1200" dirty="0">
                <a:solidFill>
                  <a:schemeClr val="bg1"/>
                </a:solidFill>
                <a:latin typeface="+mj-lt"/>
                <a:ea typeface="+mj-ea"/>
                <a:cs typeface="+mj-cs"/>
              </a:rPr>
              <a:t> 500 kb. </a:t>
            </a:r>
            <a:br>
              <a:rPr lang="en-US" sz="2700" kern="1200" dirty="0">
                <a:solidFill>
                  <a:schemeClr val="bg1"/>
                </a:solidFill>
                <a:effectLst/>
                <a:latin typeface="+mj-lt"/>
                <a:ea typeface="+mj-ea"/>
                <a:cs typeface="+mj-cs"/>
              </a:rPr>
            </a:br>
            <a:r>
              <a:rPr lang="en-US" sz="2700" b="1" kern="1200" dirty="0">
                <a:solidFill>
                  <a:schemeClr val="bg1"/>
                </a:solidFill>
                <a:latin typeface="+mj-lt"/>
                <a:ea typeface="+mj-ea"/>
                <a:cs typeface="+mj-cs"/>
              </a:rPr>
              <a:t>—  </a:t>
            </a:r>
            <a:r>
              <a:rPr lang="en-US" sz="2700" kern="1200" dirty="0" err="1">
                <a:solidFill>
                  <a:schemeClr val="bg1"/>
                </a:solidFill>
                <a:latin typeface="+mj-lt"/>
                <a:ea typeface="+mj-ea"/>
                <a:cs typeface="+mj-cs"/>
              </a:rPr>
              <a:t>Til</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webmedier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skal</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billedet</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være</a:t>
            </a:r>
            <a:r>
              <a:rPr lang="en-US" sz="2700" kern="1200" dirty="0">
                <a:solidFill>
                  <a:schemeClr val="bg1"/>
                </a:solidFill>
                <a:latin typeface="+mj-lt"/>
                <a:ea typeface="+mj-ea"/>
                <a:cs typeface="+mj-cs"/>
              </a:rPr>
              <a:t> på </a:t>
            </a:r>
            <a:r>
              <a:rPr lang="en-US" sz="2700" kern="1200" dirty="0" err="1">
                <a:solidFill>
                  <a:schemeClr val="bg1"/>
                </a:solidFill>
                <a:latin typeface="+mj-lt"/>
                <a:ea typeface="+mj-ea"/>
                <a:cs typeface="+mj-cs"/>
              </a:rPr>
              <a:t>mindst</a:t>
            </a:r>
            <a:r>
              <a:rPr lang="en-US" sz="2700" kern="1200" dirty="0">
                <a:solidFill>
                  <a:schemeClr val="bg1"/>
                </a:solidFill>
                <a:latin typeface="+mj-lt"/>
                <a:ea typeface="+mj-ea"/>
                <a:cs typeface="+mj-cs"/>
              </a:rPr>
              <a:t> 500 pixel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bredden</a:t>
            </a:r>
            <a:r>
              <a:rPr lang="en-US" sz="2700" kern="1200" dirty="0">
                <a:solidFill>
                  <a:schemeClr val="bg1"/>
                </a:solidFill>
                <a:latin typeface="+mj-lt"/>
                <a:ea typeface="+mj-ea"/>
                <a:cs typeface="+mj-cs"/>
              </a:rPr>
              <a:t>. </a:t>
            </a:r>
            <a:br>
              <a:rPr lang="en-US" sz="2700" kern="1200" dirty="0">
                <a:solidFill>
                  <a:schemeClr val="bg1"/>
                </a:solidFill>
                <a:effectLst/>
                <a:latin typeface="+mj-lt"/>
                <a:ea typeface="+mj-ea"/>
                <a:cs typeface="+mj-cs"/>
              </a:rPr>
            </a:br>
            <a:r>
              <a:rPr lang="en-US" sz="2700" b="1" kern="1200" dirty="0">
                <a:solidFill>
                  <a:schemeClr val="bg1"/>
                </a:solidFill>
                <a:latin typeface="+mj-lt"/>
                <a:ea typeface="+mj-ea"/>
                <a:cs typeface="+mj-cs"/>
              </a:rPr>
              <a:t>—  </a:t>
            </a:r>
            <a:r>
              <a:rPr lang="en-US" sz="2700" kern="1200" dirty="0">
                <a:solidFill>
                  <a:schemeClr val="bg1"/>
                </a:solidFill>
                <a:latin typeface="+mj-lt"/>
                <a:ea typeface="+mj-ea"/>
                <a:cs typeface="+mj-cs"/>
              </a:rPr>
              <a:t>Send </a:t>
            </a:r>
            <a:r>
              <a:rPr lang="en-US" sz="2700" kern="1200" dirty="0" err="1">
                <a:solidFill>
                  <a:schemeClr val="bg1"/>
                </a:solidFill>
                <a:latin typeface="+mj-lt"/>
                <a:ea typeface="+mj-ea"/>
                <a:cs typeface="+mj-cs"/>
              </a:rPr>
              <a:t>altid</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billeder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jpeg-format. </a:t>
            </a:r>
            <a:br>
              <a:rPr lang="en-US" sz="2700" kern="1200" dirty="0">
                <a:solidFill>
                  <a:schemeClr val="bg1"/>
                </a:solidFill>
                <a:effectLst/>
                <a:latin typeface="+mj-lt"/>
                <a:ea typeface="+mj-ea"/>
                <a:cs typeface="+mj-cs"/>
              </a:rPr>
            </a:br>
            <a:r>
              <a:rPr lang="en-US" sz="2700" b="1" kern="1200" dirty="0">
                <a:solidFill>
                  <a:schemeClr val="bg1"/>
                </a:solidFill>
                <a:latin typeface="+mj-lt"/>
                <a:ea typeface="+mj-ea"/>
                <a:cs typeface="+mj-cs"/>
              </a:rPr>
              <a:t>—  </a:t>
            </a:r>
            <a:r>
              <a:rPr lang="en-US" sz="2700" kern="1200" dirty="0" err="1">
                <a:solidFill>
                  <a:schemeClr val="bg1"/>
                </a:solidFill>
                <a:latin typeface="+mj-lt"/>
                <a:ea typeface="+mj-ea"/>
                <a:cs typeface="+mj-cs"/>
              </a:rPr>
              <a:t>Hvis</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billedet</a:t>
            </a:r>
            <a:r>
              <a:rPr lang="en-US" sz="2700" kern="1200" dirty="0">
                <a:solidFill>
                  <a:schemeClr val="bg1"/>
                </a:solidFill>
                <a:latin typeface="+mj-lt"/>
                <a:ea typeface="+mj-ea"/>
                <a:cs typeface="+mj-cs"/>
              </a:rPr>
              <a:t> er </a:t>
            </a:r>
            <a:r>
              <a:rPr lang="en-US" sz="2700" kern="1200" dirty="0" err="1">
                <a:solidFill>
                  <a:schemeClr val="bg1"/>
                </a:solidFill>
                <a:latin typeface="+mj-lt"/>
                <a:ea typeface="+mj-ea"/>
                <a:cs typeface="+mj-cs"/>
              </a:rPr>
              <a:t>meget</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stort</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kan</a:t>
            </a:r>
            <a:r>
              <a:rPr lang="en-US" sz="2700" kern="1200" dirty="0">
                <a:solidFill>
                  <a:schemeClr val="bg1"/>
                </a:solidFill>
                <a:latin typeface="+mj-lt"/>
                <a:ea typeface="+mj-ea"/>
                <a:cs typeface="+mj-cs"/>
              </a:rPr>
              <a:t> du </a:t>
            </a:r>
            <a:r>
              <a:rPr lang="en-US" sz="2700" kern="1200" dirty="0" err="1">
                <a:solidFill>
                  <a:schemeClr val="bg1"/>
                </a:solidFill>
                <a:latin typeface="+mj-lt"/>
                <a:ea typeface="+mj-ea"/>
                <a:cs typeface="+mj-cs"/>
              </a:rPr>
              <a:t>lægge</a:t>
            </a:r>
            <a:r>
              <a:rPr lang="en-US" sz="2700" kern="1200" dirty="0">
                <a:solidFill>
                  <a:schemeClr val="bg1"/>
                </a:solidFill>
                <a:latin typeface="+mj-lt"/>
                <a:ea typeface="+mj-ea"/>
                <a:cs typeface="+mj-cs"/>
              </a:rPr>
              <a:t> det på Flickr, Google Drive, Dropbox </a:t>
            </a:r>
            <a:r>
              <a:rPr lang="en-US" sz="2700" kern="1200" dirty="0" err="1">
                <a:solidFill>
                  <a:schemeClr val="bg1"/>
                </a:solidFill>
                <a:latin typeface="+mj-lt"/>
                <a:ea typeface="+mj-ea"/>
                <a:cs typeface="+mj-cs"/>
              </a:rPr>
              <a:t>eller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lignende</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fildelingstjenester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som</a:t>
            </a:r>
            <a:r>
              <a:rPr lang="en-US" sz="2700" kern="1200" dirty="0">
                <a:solidFill>
                  <a:schemeClr val="bg1"/>
                </a:solidFill>
                <a:latin typeface="+mj-lt"/>
                <a:ea typeface="+mj-ea"/>
                <a:cs typeface="+mj-cs"/>
              </a:rPr>
              <a:t> du linker </a:t>
            </a:r>
            <a:r>
              <a:rPr lang="en-US" sz="2700" kern="1200" dirty="0" err="1">
                <a:solidFill>
                  <a:schemeClr val="bg1"/>
                </a:solidFill>
                <a:latin typeface="+mj-lt"/>
                <a:ea typeface="+mj-ea"/>
                <a:cs typeface="+mj-cs"/>
              </a:rPr>
              <a:t>til</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pressemeddelelsen</a:t>
            </a:r>
            <a:r>
              <a:rPr lang="en-US" sz="2700" kern="1200" dirty="0">
                <a:solidFill>
                  <a:schemeClr val="bg1"/>
                </a:solidFill>
                <a:latin typeface="+mj-lt"/>
                <a:ea typeface="+mj-ea"/>
                <a:cs typeface="+mj-cs"/>
              </a:rPr>
              <a:t>. Husk </a:t>
            </a:r>
            <a:r>
              <a:rPr lang="en-US" sz="2700" kern="1200" dirty="0" err="1">
                <a:solidFill>
                  <a:schemeClr val="bg1"/>
                </a:solidFill>
                <a:latin typeface="+mj-lt"/>
                <a:ea typeface="+mj-ea"/>
                <a:cs typeface="+mj-cs"/>
              </a:rPr>
              <a:t>stadig</a:t>
            </a:r>
            <a:r>
              <a:rPr lang="en-US" sz="2700" kern="1200" dirty="0">
                <a:solidFill>
                  <a:schemeClr val="bg1"/>
                </a:solidFill>
                <a:latin typeface="+mj-lt"/>
                <a:ea typeface="+mj-ea"/>
                <a:cs typeface="+mj-cs"/>
              </a:rPr>
              <a:t> at </a:t>
            </a:r>
            <a:r>
              <a:rPr lang="en-US" sz="2700" kern="1200" dirty="0" err="1">
                <a:solidFill>
                  <a:schemeClr val="bg1"/>
                </a:solidFill>
                <a:latin typeface="+mj-lt"/>
                <a:ea typeface="+mj-ea"/>
                <a:cs typeface="+mj-cs"/>
              </a:rPr>
              <a:t>indlejre</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en</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mindre</a:t>
            </a:r>
            <a:r>
              <a:rPr lang="en-US" sz="2700" kern="1200" dirty="0">
                <a:solidFill>
                  <a:schemeClr val="bg1"/>
                </a:solidFill>
                <a:latin typeface="+mj-lt"/>
                <a:ea typeface="+mj-ea"/>
                <a:cs typeface="+mj-cs"/>
              </a:rPr>
              <a:t> version </a:t>
            </a:r>
            <a:r>
              <a:rPr lang="en-US" sz="2700" kern="1200" dirty="0" err="1">
                <a:solidFill>
                  <a:schemeClr val="bg1"/>
                </a:solidFill>
                <a:latin typeface="+mj-lt"/>
                <a:ea typeface="+mj-ea"/>
                <a:cs typeface="+mj-cs"/>
              </a:rPr>
              <a:t>af</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billedet</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e-</a:t>
            </a:r>
            <a:r>
              <a:rPr lang="en-US" sz="2700" kern="1200" dirty="0" err="1">
                <a:solidFill>
                  <a:schemeClr val="bg1"/>
                </a:solidFill>
                <a:latin typeface="+mj-lt"/>
                <a:ea typeface="+mj-ea"/>
                <a:cs typeface="+mj-cs"/>
              </a:rPr>
              <a:t>mailen</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sa</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modtageren</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kan</a:t>
            </a:r>
            <a:r>
              <a:rPr lang="en-US" sz="2700" kern="1200" dirty="0">
                <a:solidFill>
                  <a:schemeClr val="bg1"/>
                </a:solidFill>
                <a:latin typeface="+mj-lt"/>
                <a:ea typeface="+mj-ea"/>
                <a:cs typeface="+mj-cs"/>
              </a:rPr>
              <a:t> se det med det </a:t>
            </a:r>
            <a:r>
              <a:rPr lang="en-US" sz="2700" kern="1200" dirty="0" err="1">
                <a:solidFill>
                  <a:schemeClr val="bg1"/>
                </a:solidFill>
                <a:latin typeface="+mj-lt"/>
                <a:ea typeface="+mj-ea"/>
                <a:cs typeface="+mj-cs"/>
              </a:rPr>
              <a:t>samme</a:t>
            </a:r>
            <a:r>
              <a:rPr lang="en-US" sz="2700" kern="1200" dirty="0">
                <a:solidFill>
                  <a:schemeClr val="bg1"/>
                </a:solidFill>
                <a:latin typeface="+mj-lt"/>
                <a:ea typeface="+mj-ea"/>
                <a:cs typeface="+mj-cs"/>
              </a:rPr>
              <a:t>. </a:t>
            </a:r>
            <a:br>
              <a:rPr lang="en-US" sz="2700" kern="1200" dirty="0">
                <a:solidFill>
                  <a:schemeClr val="bg1"/>
                </a:solidFill>
                <a:effectLst/>
                <a:latin typeface="+mj-lt"/>
                <a:ea typeface="+mj-ea"/>
                <a:cs typeface="+mj-cs"/>
              </a:rPr>
            </a:br>
            <a:r>
              <a:rPr lang="en-US" sz="2700" b="1" kern="1200" dirty="0">
                <a:solidFill>
                  <a:schemeClr val="bg1"/>
                </a:solidFill>
                <a:latin typeface="+mj-lt"/>
                <a:ea typeface="+mj-ea"/>
                <a:cs typeface="+mj-cs"/>
              </a:rPr>
              <a:t>—  </a:t>
            </a:r>
            <a:r>
              <a:rPr lang="en-US" sz="2700" kern="1200" dirty="0" err="1">
                <a:solidFill>
                  <a:schemeClr val="bg1"/>
                </a:solidFill>
                <a:latin typeface="+mj-lt"/>
                <a:ea typeface="+mj-ea"/>
                <a:cs typeface="+mj-cs"/>
              </a:rPr>
              <a:t>Læg</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ogsa</a:t>
            </a:r>
            <a:r>
              <a:rPr lang="en-US" sz="2700" kern="1200" dirty="0">
                <a:solidFill>
                  <a:schemeClr val="bg1"/>
                </a:solidFill>
                <a:latin typeface="+mj-lt"/>
                <a:ea typeface="+mj-ea"/>
                <a:cs typeface="+mj-cs"/>
              </a:rPr>
              <a:t>̊ links </a:t>
            </a:r>
            <a:r>
              <a:rPr lang="en-US" sz="2700" kern="1200" dirty="0" err="1">
                <a:solidFill>
                  <a:schemeClr val="bg1"/>
                </a:solidFill>
                <a:latin typeface="+mj-lt"/>
                <a:ea typeface="+mj-ea"/>
                <a:cs typeface="+mj-cs"/>
              </a:rPr>
              <a:t>til</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videoer</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i</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pressemeddelelsen</a:t>
            </a:r>
            <a:r>
              <a:rPr lang="en-US" sz="2700" kern="1200" dirty="0">
                <a:solidFill>
                  <a:schemeClr val="bg1"/>
                </a:solidFill>
                <a:latin typeface="+mj-lt"/>
                <a:ea typeface="+mj-ea"/>
                <a:cs typeface="+mj-cs"/>
              </a:rPr>
              <a:t> </a:t>
            </a:r>
            <a:r>
              <a:rPr lang="en-US" sz="2700" kern="1200" dirty="0" err="1">
                <a:solidFill>
                  <a:schemeClr val="bg1"/>
                </a:solidFill>
                <a:latin typeface="+mj-lt"/>
                <a:ea typeface="+mj-ea"/>
                <a:cs typeface="+mj-cs"/>
              </a:rPr>
              <a:t>frem</a:t>
            </a:r>
            <a:r>
              <a:rPr lang="en-US" sz="2700" kern="1200" dirty="0">
                <a:solidFill>
                  <a:schemeClr val="bg1"/>
                </a:solidFill>
                <a:latin typeface="+mj-lt"/>
                <a:ea typeface="+mj-ea"/>
                <a:cs typeface="+mj-cs"/>
              </a:rPr>
              <a:t> for at </a:t>
            </a:r>
            <a:r>
              <a:rPr lang="en-US" sz="2700" kern="1200" dirty="0" err="1">
                <a:solidFill>
                  <a:schemeClr val="bg1"/>
                </a:solidFill>
                <a:latin typeface="+mj-lt"/>
                <a:ea typeface="+mj-ea"/>
                <a:cs typeface="+mj-cs"/>
              </a:rPr>
              <a:t>vedhæfte</a:t>
            </a:r>
            <a:r>
              <a:rPr lang="en-US" sz="2700" kern="1200" dirty="0">
                <a:solidFill>
                  <a:schemeClr val="bg1"/>
                </a:solidFill>
                <a:latin typeface="+mj-lt"/>
                <a:ea typeface="+mj-ea"/>
                <a:cs typeface="+mj-cs"/>
              </a:rPr>
              <a:t> dem </a:t>
            </a:r>
            <a:r>
              <a:rPr lang="en-US" sz="2700" kern="1200" dirty="0" err="1">
                <a:solidFill>
                  <a:schemeClr val="bg1"/>
                </a:solidFill>
                <a:latin typeface="+mj-lt"/>
                <a:ea typeface="+mj-ea"/>
                <a:cs typeface="+mj-cs"/>
              </a:rPr>
              <a:t>som</a:t>
            </a:r>
            <a:r>
              <a:rPr lang="en-US" sz="2700" kern="1200" dirty="0">
                <a:solidFill>
                  <a:schemeClr val="bg1"/>
                </a:solidFill>
                <a:latin typeface="+mj-lt"/>
                <a:ea typeface="+mj-ea"/>
                <a:cs typeface="+mj-cs"/>
              </a:rPr>
              <a:t> filer. </a:t>
            </a:r>
            <a:br>
              <a:rPr lang="en-US" sz="2700" kern="1200" dirty="0">
                <a:solidFill>
                  <a:schemeClr val="bg1"/>
                </a:solidFill>
                <a:effectLst/>
                <a:latin typeface="+mj-lt"/>
                <a:ea typeface="+mj-ea"/>
                <a:cs typeface="+mj-cs"/>
              </a:rPr>
            </a:br>
            <a:endParaRPr lang="en-US" sz="1800" kern="1200" dirty="0">
              <a:solidFill>
                <a:schemeClr val="bg1"/>
              </a:solidFill>
              <a:latin typeface="+mj-lt"/>
              <a:ea typeface="+mj-ea"/>
              <a:cs typeface="+mj-cs"/>
            </a:endParaRPr>
          </a:p>
        </p:txBody>
      </p:sp>
      <p:sp>
        <p:nvSpPr>
          <p:cNvPr id="9" name="Freeform: Shape 8">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6038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22BF9A-E43C-2746-9554-5560B39A8E91}"/>
              </a:ext>
            </a:extLst>
          </p:cNvPr>
          <p:cNvSpPr>
            <a:spLocks noGrp="1"/>
          </p:cNvSpPr>
          <p:nvPr>
            <p:ph type="title"/>
          </p:nvPr>
        </p:nvSpPr>
        <p:spPr>
          <a:xfrm>
            <a:off x="5232400" y="697230"/>
            <a:ext cx="6124576" cy="4880609"/>
          </a:xfrm>
        </p:spPr>
        <p:txBody>
          <a:bodyPr vert="horz" lIns="91440" tIns="45720" rIns="91440" bIns="45720" rtlCol="0" anchor="b">
            <a:normAutofit fontScale="90000"/>
          </a:bodyPr>
          <a:lstStyle/>
          <a:p>
            <a:pPr marL="514350" indent="-514350"/>
            <a:br>
              <a:rPr lang="en-US" sz="1800" dirty="0">
                <a:solidFill>
                  <a:schemeClr val="bg1"/>
                </a:solidFill>
              </a:rPr>
            </a:br>
            <a:br>
              <a:rPr lang="en-US" sz="1800" dirty="0">
                <a:solidFill>
                  <a:schemeClr val="bg1"/>
                </a:solidFill>
              </a:rPr>
            </a:br>
            <a:br>
              <a:rPr lang="en-US" sz="1800" dirty="0">
                <a:solidFill>
                  <a:schemeClr val="bg1"/>
                </a:solidFill>
              </a:rPr>
            </a:br>
            <a:br>
              <a:rPr lang="en-US" sz="1800" dirty="0">
                <a:solidFill>
                  <a:schemeClr val="bg1"/>
                </a:solidFill>
              </a:rPr>
            </a:br>
            <a:br>
              <a:rPr lang="en-US" sz="1800" dirty="0">
                <a:solidFill>
                  <a:schemeClr val="bg1"/>
                </a:solidFill>
              </a:rPr>
            </a:br>
            <a:br>
              <a:rPr lang="en-US" sz="2700" dirty="0">
                <a:solidFill>
                  <a:schemeClr val="bg1"/>
                </a:solidFill>
              </a:rPr>
            </a:br>
            <a:br>
              <a:rPr lang="en-US" sz="2700" dirty="0">
                <a:solidFill>
                  <a:schemeClr val="bg1"/>
                </a:solidFill>
              </a:rPr>
            </a:br>
            <a:r>
              <a:rPr lang="en-US" sz="2700" b="1" dirty="0" err="1">
                <a:solidFill>
                  <a:schemeClr val="bg1"/>
                </a:solidFill>
              </a:rPr>
              <a:t>Tjekliste</a:t>
            </a:r>
            <a:r>
              <a:rPr lang="en-US" sz="2700" b="1" dirty="0">
                <a:solidFill>
                  <a:schemeClr val="bg1"/>
                </a:solidFill>
              </a:rPr>
              <a:t> </a:t>
            </a:r>
            <a:r>
              <a:rPr lang="en-US" sz="2700" b="1" dirty="0" err="1">
                <a:solidFill>
                  <a:schemeClr val="bg1"/>
                </a:solidFill>
              </a:rPr>
              <a:t>til</a:t>
            </a:r>
            <a:r>
              <a:rPr lang="en-US" sz="2700" b="1" dirty="0">
                <a:solidFill>
                  <a:schemeClr val="bg1"/>
                </a:solidFill>
              </a:rPr>
              <a:t> </a:t>
            </a:r>
            <a:r>
              <a:rPr lang="en-US" sz="2700" b="1" dirty="0" err="1">
                <a:solidFill>
                  <a:schemeClr val="bg1"/>
                </a:solidFill>
              </a:rPr>
              <a:t>pressemeddelelsen</a:t>
            </a:r>
            <a:r>
              <a:rPr lang="en-US" sz="2700" b="1" dirty="0">
                <a:solidFill>
                  <a:schemeClr val="bg1"/>
                </a:solidFill>
              </a:rPr>
              <a:t> – de </a:t>
            </a:r>
            <a:r>
              <a:rPr lang="en-US" sz="2700" b="1" dirty="0" err="1">
                <a:solidFill>
                  <a:schemeClr val="bg1"/>
                </a:solidFill>
              </a:rPr>
              <a:t>ti</a:t>
            </a:r>
            <a:r>
              <a:rPr lang="en-US" sz="2700" b="1" dirty="0">
                <a:solidFill>
                  <a:schemeClr val="bg1"/>
                </a:solidFill>
              </a:rPr>
              <a:t> bud</a:t>
            </a:r>
            <a:br>
              <a:rPr lang="en-US" sz="2700" b="1" dirty="0">
                <a:solidFill>
                  <a:schemeClr val="bg1"/>
                </a:solidFill>
              </a:rPr>
            </a:br>
            <a:r>
              <a:rPr lang="en-US" sz="2700" b="1" dirty="0">
                <a:solidFill>
                  <a:schemeClr val="bg1"/>
                </a:solidFill>
              </a:rPr>
              <a:t>1.Gør </a:t>
            </a:r>
            <a:r>
              <a:rPr lang="en-US" sz="2700" b="1" dirty="0" err="1">
                <a:solidFill>
                  <a:schemeClr val="bg1"/>
                </a:solidFill>
              </a:rPr>
              <a:t>budskabet</a:t>
            </a:r>
            <a:r>
              <a:rPr lang="en-US" sz="2700" b="1" dirty="0">
                <a:solidFill>
                  <a:schemeClr val="bg1"/>
                </a:solidFill>
              </a:rPr>
              <a:t> </a:t>
            </a:r>
            <a:r>
              <a:rPr lang="en-US" sz="2700" b="1" dirty="0" err="1">
                <a:solidFill>
                  <a:schemeClr val="bg1"/>
                </a:solidFill>
              </a:rPr>
              <a:t>knivskarpt</a:t>
            </a:r>
            <a:br>
              <a:rPr lang="en-US" sz="2700" b="1" dirty="0">
                <a:solidFill>
                  <a:schemeClr val="bg1"/>
                </a:solidFill>
              </a:rPr>
            </a:br>
            <a:r>
              <a:rPr lang="en-US" sz="2700" b="1" dirty="0">
                <a:solidFill>
                  <a:schemeClr val="bg1"/>
                </a:solidFill>
              </a:rPr>
              <a:t>2.Vær </a:t>
            </a:r>
            <a:r>
              <a:rPr lang="en-US" sz="2700" b="1" dirty="0" err="1">
                <a:solidFill>
                  <a:schemeClr val="bg1"/>
                </a:solidFill>
              </a:rPr>
              <a:t>troværdig</a:t>
            </a:r>
            <a:br>
              <a:rPr lang="en-US" sz="2700" b="1" dirty="0">
                <a:solidFill>
                  <a:schemeClr val="bg1"/>
                </a:solidFill>
              </a:rPr>
            </a:br>
            <a:r>
              <a:rPr lang="en-US" sz="2700" b="1" dirty="0">
                <a:solidFill>
                  <a:schemeClr val="bg1"/>
                </a:solidFill>
              </a:rPr>
              <a:t>3. </a:t>
            </a:r>
            <a:r>
              <a:rPr lang="en-US" sz="2700" b="1" dirty="0" err="1">
                <a:solidFill>
                  <a:schemeClr val="bg1"/>
                </a:solidFill>
              </a:rPr>
              <a:t>Skriv</a:t>
            </a:r>
            <a:r>
              <a:rPr lang="en-US" sz="2700" b="1" dirty="0">
                <a:solidFill>
                  <a:schemeClr val="bg1"/>
                </a:solidFill>
              </a:rPr>
              <a:t> </a:t>
            </a:r>
            <a:r>
              <a:rPr lang="en-US" sz="2700" b="1" dirty="0" err="1">
                <a:solidFill>
                  <a:schemeClr val="bg1"/>
                </a:solidFill>
              </a:rPr>
              <a:t>pressemeddelelsen</a:t>
            </a:r>
            <a:r>
              <a:rPr lang="en-US" sz="2700" b="1" dirty="0">
                <a:solidFill>
                  <a:schemeClr val="bg1"/>
                </a:solidFill>
              </a:rPr>
              <a:t> </a:t>
            </a:r>
            <a:r>
              <a:rPr lang="en-US" sz="2700" b="1" dirty="0" err="1">
                <a:solidFill>
                  <a:schemeClr val="bg1"/>
                </a:solidFill>
              </a:rPr>
              <a:t>som</a:t>
            </a:r>
            <a:r>
              <a:rPr lang="en-US" sz="2700" b="1" dirty="0">
                <a:solidFill>
                  <a:schemeClr val="bg1"/>
                </a:solidFill>
              </a:rPr>
              <a:t> </a:t>
            </a:r>
            <a:r>
              <a:rPr lang="en-US" sz="2700" b="1" dirty="0" err="1">
                <a:solidFill>
                  <a:schemeClr val="bg1"/>
                </a:solidFill>
              </a:rPr>
              <a:t>en</a:t>
            </a:r>
            <a:r>
              <a:rPr lang="en-US" sz="2700" b="1" dirty="0">
                <a:solidFill>
                  <a:schemeClr val="bg1"/>
                </a:solidFill>
              </a:rPr>
              <a:t> </a:t>
            </a:r>
            <a:r>
              <a:rPr lang="en-US" sz="2700" b="1" dirty="0" err="1">
                <a:solidFill>
                  <a:schemeClr val="bg1"/>
                </a:solidFill>
              </a:rPr>
              <a:t>nyhed</a:t>
            </a:r>
            <a:br>
              <a:rPr lang="en-US" sz="2700" b="1" dirty="0">
                <a:solidFill>
                  <a:schemeClr val="bg1"/>
                </a:solidFill>
              </a:rPr>
            </a:br>
            <a:r>
              <a:rPr lang="en-US" sz="2700" b="1" dirty="0">
                <a:solidFill>
                  <a:schemeClr val="bg1"/>
                </a:solidFill>
              </a:rPr>
              <a:t>4. </a:t>
            </a:r>
            <a:r>
              <a:rPr lang="en-US" sz="2700" b="1" dirty="0" err="1">
                <a:solidFill>
                  <a:schemeClr val="bg1"/>
                </a:solidFill>
              </a:rPr>
              <a:t>Brug</a:t>
            </a:r>
            <a:r>
              <a:rPr lang="en-US" sz="2700" b="1" dirty="0">
                <a:solidFill>
                  <a:schemeClr val="bg1"/>
                </a:solidFill>
              </a:rPr>
              <a:t> </a:t>
            </a:r>
            <a:r>
              <a:rPr lang="en-US" sz="2700" b="1" dirty="0" err="1">
                <a:solidFill>
                  <a:schemeClr val="bg1"/>
                </a:solidFill>
              </a:rPr>
              <a:t>kilder</a:t>
            </a:r>
            <a:r>
              <a:rPr lang="en-US" sz="2700" b="1" dirty="0">
                <a:solidFill>
                  <a:schemeClr val="bg1"/>
                </a:solidFill>
              </a:rPr>
              <a:t> </a:t>
            </a:r>
            <a:r>
              <a:rPr lang="en-US" sz="2700" b="1" dirty="0" err="1">
                <a:solidFill>
                  <a:schemeClr val="bg1"/>
                </a:solidFill>
              </a:rPr>
              <a:t>og</a:t>
            </a:r>
            <a:r>
              <a:rPr lang="en-US" sz="2700" b="1" dirty="0">
                <a:solidFill>
                  <a:schemeClr val="bg1"/>
                </a:solidFill>
              </a:rPr>
              <a:t> </a:t>
            </a:r>
            <a:r>
              <a:rPr lang="en-US" sz="2700" b="1" dirty="0" err="1">
                <a:solidFill>
                  <a:schemeClr val="bg1"/>
                </a:solidFill>
              </a:rPr>
              <a:t>citater</a:t>
            </a:r>
            <a:br>
              <a:rPr lang="en-US" sz="2700" b="1" dirty="0">
                <a:solidFill>
                  <a:schemeClr val="bg1"/>
                </a:solidFill>
              </a:rPr>
            </a:br>
            <a:r>
              <a:rPr lang="en-US" sz="2700" b="1" dirty="0">
                <a:solidFill>
                  <a:schemeClr val="bg1"/>
                </a:solidFill>
              </a:rPr>
              <a:t>5. </a:t>
            </a:r>
            <a:r>
              <a:rPr lang="en-US" sz="2700" b="1" dirty="0" err="1">
                <a:solidFill>
                  <a:schemeClr val="bg1"/>
                </a:solidFill>
              </a:rPr>
              <a:t>Giv</a:t>
            </a:r>
            <a:r>
              <a:rPr lang="en-US" sz="2700" b="1" dirty="0">
                <a:solidFill>
                  <a:schemeClr val="bg1"/>
                </a:solidFill>
              </a:rPr>
              <a:t> </a:t>
            </a:r>
            <a:r>
              <a:rPr lang="en-US" sz="2700" b="1" dirty="0" err="1">
                <a:solidFill>
                  <a:schemeClr val="bg1"/>
                </a:solidFill>
              </a:rPr>
              <a:t>eventuelt</a:t>
            </a:r>
            <a:r>
              <a:rPr lang="en-US" sz="2700" b="1" dirty="0">
                <a:solidFill>
                  <a:schemeClr val="bg1"/>
                </a:solidFill>
              </a:rPr>
              <a:t> </a:t>
            </a:r>
            <a:r>
              <a:rPr lang="en-US" sz="2700" b="1" dirty="0" err="1">
                <a:solidFill>
                  <a:schemeClr val="bg1"/>
                </a:solidFill>
              </a:rPr>
              <a:t>redaktøren</a:t>
            </a:r>
            <a:r>
              <a:rPr lang="en-US" sz="2700" b="1" dirty="0">
                <a:solidFill>
                  <a:schemeClr val="bg1"/>
                </a:solidFill>
              </a:rPr>
              <a:t> </a:t>
            </a:r>
            <a:r>
              <a:rPr lang="en-US" sz="2700" b="1" dirty="0" err="1">
                <a:solidFill>
                  <a:schemeClr val="bg1"/>
                </a:solidFill>
              </a:rPr>
              <a:t>flere</a:t>
            </a:r>
            <a:r>
              <a:rPr lang="en-US" sz="2700" b="1" dirty="0">
                <a:solidFill>
                  <a:schemeClr val="bg1"/>
                </a:solidFill>
              </a:rPr>
              <a:t> </a:t>
            </a:r>
            <a:r>
              <a:rPr lang="en-US" sz="2700" b="1" dirty="0" err="1">
                <a:solidFill>
                  <a:schemeClr val="bg1"/>
                </a:solidFill>
              </a:rPr>
              <a:t>vinkler</a:t>
            </a:r>
            <a:r>
              <a:rPr lang="en-US" sz="2700" b="1" dirty="0">
                <a:solidFill>
                  <a:schemeClr val="bg1"/>
                </a:solidFill>
              </a:rPr>
              <a:t> at </a:t>
            </a:r>
            <a:r>
              <a:rPr lang="en-US" sz="2700" b="1" dirty="0" err="1">
                <a:solidFill>
                  <a:schemeClr val="bg1"/>
                </a:solidFill>
              </a:rPr>
              <a:t>arbejde</a:t>
            </a:r>
            <a:r>
              <a:rPr lang="en-US" sz="2700" b="1" dirty="0">
                <a:solidFill>
                  <a:schemeClr val="bg1"/>
                </a:solidFill>
              </a:rPr>
              <a:t> med</a:t>
            </a:r>
            <a:br>
              <a:rPr lang="en-US" sz="2700" b="1" dirty="0">
                <a:solidFill>
                  <a:schemeClr val="bg1"/>
                </a:solidFill>
              </a:rPr>
            </a:br>
            <a:r>
              <a:rPr lang="en-US" sz="2700" b="1" dirty="0">
                <a:solidFill>
                  <a:schemeClr val="bg1"/>
                </a:solidFill>
              </a:rPr>
              <a:t>6. </a:t>
            </a:r>
            <a:r>
              <a:rPr lang="en-US" sz="2700" b="1" dirty="0" err="1">
                <a:solidFill>
                  <a:schemeClr val="bg1"/>
                </a:solidFill>
              </a:rPr>
              <a:t>Brug</a:t>
            </a:r>
            <a:r>
              <a:rPr lang="en-US" sz="2700" b="1" dirty="0">
                <a:solidFill>
                  <a:schemeClr val="bg1"/>
                </a:solidFill>
              </a:rPr>
              <a:t> </a:t>
            </a:r>
            <a:r>
              <a:rPr lang="en-US" sz="2700" b="1" dirty="0" err="1">
                <a:solidFill>
                  <a:schemeClr val="bg1"/>
                </a:solidFill>
              </a:rPr>
              <a:t>tid</a:t>
            </a:r>
            <a:r>
              <a:rPr lang="en-US" sz="2700" b="1" dirty="0">
                <a:solidFill>
                  <a:schemeClr val="bg1"/>
                </a:solidFill>
              </a:rPr>
              <a:t> på </a:t>
            </a:r>
            <a:r>
              <a:rPr lang="en-US" sz="2700" b="1" dirty="0" err="1">
                <a:solidFill>
                  <a:schemeClr val="bg1"/>
                </a:solidFill>
              </a:rPr>
              <a:t>overskriften</a:t>
            </a:r>
            <a:br>
              <a:rPr lang="en-US" sz="2700" b="1" dirty="0">
                <a:solidFill>
                  <a:schemeClr val="bg1"/>
                </a:solidFill>
              </a:rPr>
            </a:br>
            <a:r>
              <a:rPr lang="en-US" sz="2700" b="1" dirty="0">
                <a:solidFill>
                  <a:schemeClr val="bg1"/>
                </a:solidFill>
              </a:rPr>
              <a:t>7. Få </a:t>
            </a:r>
            <a:r>
              <a:rPr lang="en-US" sz="2700" b="1" dirty="0" err="1">
                <a:solidFill>
                  <a:schemeClr val="bg1"/>
                </a:solidFill>
              </a:rPr>
              <a:t>sproget</a:t>
            </a:r>
            <a:r>
              <a:rPr lang="en-US" sz="2700" b="1" dirty="0">
                <a:solidFill>
                  <a:schemeClr val="bg1"/>
                </a:solidFill>
              </a:rPr>
              <a:t> op at </a:t>
            </a:r>
            <a:r>
              <a:rPr lang="en-US" sz="2700" b="1" dirty="0" err="1">
                <a:solidFill>
                  <a:schemeClr val="bg1"/>
                </a:solidFill>
              </a:rPr>
              <a:t>ringe</a:t>
            </a:r>
            <a:br>
              <a:rPr lang="en-US" sz="2700" b="1" dirty="0">
                <a:solidFill>
                  <a:schemeClr val="bg1"/>
                </a:solidFill>
              </a:rPr>
            </a:br>
            <a:r>
              <a:rPr lang="en-US" sz="2700" b="1" dirty="0">
                <a:solidFill>
                  <a:schemeClr val="bg1"/>
                </a:solidFill>
              </a:rPr>
              <a:t>8. </a:t>
            </a:r>
            <a:r>
              <a:rPr lang="en-US" sz="2700" b="1" dirty="0" err="1">
                <a:solidFill>
                  <a:schemeClr val="bg1"/>
                </a:solidFill>
              </a:rPr>
              <a:t>Læs</a:t>
            </a:r>
            <a:r>
              <a:rPr lang="en-US" sz="2700" b="1" dirty="0">
                <a:solidFill>
                  <a:schemeClr val="bg1"/>
                </a:solidFill>
              </a:rPr>
              <a:t> </a:t>
            </a:r>
            <a:r>
              <a:rPr lang="en-US" sz="2700" b="1" dirty="0" err="1">
                <a:solidFill>
                  <a:schemeClr val="bg1"/>
                </a:solidFill>
              </a:rPr>
              <a:t>korrektur</a:t>
            </a:r>
            <a:br>
              <a:rPr lang="en-US" sz="2700" b="1" dirty="0">
                <a:solidFill>
                  <a:schemeClr val="bg1"/>
                </a:solidFill>
              </a:rPr>
            </a:br>
            <a:r>
              <a:rPr lang="en-US" sz="2700" b="1" dirty="0">
                <a:solidFill>
                  <a:schemeClr val="bg1"/>
                </a:solidFill>
              </a:rPr>
              <a:t>9. Husk at </a:t>
            </a:r>
            <a:r>
              <a:rPr lang="en-US" sz="2700" b="1" dirty="0" err="1">
                <a:solidFill>
                  <a:schemeClr val="bg1"/>
                </a:solidFill>
              </a:rPr>
              <a:t>indlejre</a:t>
            </a:r>
            <a:r>
              <a:rPr lang="en-US" sz="2700" b="1" dirty="0">
                <a:solidFill>
                  <a:schemeClr val="bg1"/>
                </a:solidFill>
              </a:rPr>
              <a:t> et </a:t>
            </a:r>
            <a:r>
              <a:rPr lang="en-US" sz="2700" b="1" dirty="0" err="1">
                <a:solidFill>
                  <a:schemeClr val="bg1"/>
                </a:solidFill>
              </a:rPr>
              <a:t>godt</a:t>
            </a:r>
            <a:r>
              <a:rPr lang="en-US" sz="2700" b="1" dirty="0">
                <a:solidFill>
                  <a:schemeClr val="bg1"/>
                </a:solidFill>
              </a:rPr>
              <a:t> </a:t>
            </a:r>
            <a:r>
              <a:rPr lang="en-US" sz="2700" b="1" dirty="0" err="1">
                <a:solidFill>
                  <a:schemeClr val="bg1"/>
                </a:solidFill>
              </a:rPr>
              <a:t>billede</a:t>
            </a:r>
            <a:r>
              <a:rPr lang="en-US" sz="2700" b="1" dirty="0">
                <a:solidFill>
                  <a:schemeClr val="bg1"/>
                </a:solidFill>
              </a:rPr>
              <a:t> </a:t>
            </a:r>
            <a:r>
              <a:rPr lang="en-US" sz="2700" b="1" dirty="0" err="1">
                <a:solidFill>
                  <a:schemeClr val="bg1"/>
                </a:solidFill>
              </a:rPr>
              <a:t>i</a:t>
            </a:r>
            <a:r>
              <a:rPr lang="en-US" sz="2700" b="1" dirty="0">
                <a:solidFill>
                  <a:schemeClr val="bg1"/>
                </a:solidFill>
              </a:rPr>
              <a:t> e-</a:t>
            </a:r>
            <a:r>
              <a:rPr lang="en-US" sz="2700" b="1" dirty="0" err="1">
                <a:solidFill>
                  <a:schemeClr val="bg1"/>
                </a:solidFill>
              </a:rPr>
              <a:t>mailen</a:t>
            </a:r>
            <a:br>
              <a:rPr lang="en-US" sz="2700" b="1" dirty="0">
                <a:solidFill>
                  <a:schemeClr val="bg1"/>
                </a:solidFill>
              </a:rPr>
            </a:br>
            <a:r>
              <a:rPr lang="en-US" sz="2700" b="1" dirty="0">
                <a:solidFill>
                  <a:schemeClr val="bg1"/>
                </a:solidFill>
              </a:rPr>
              <a:t>10. Send </a:t>
            </a:r>
            <a:r>
              <a:rPr lang="en-US" sz="2700" b="1" dirty="0" err="1">
                <a:solidFill>
                  <a:schemeClr val="bg1"/>
                </a:solidFill>
              </a:rPr>
              <a:t>altid</a:t>
            </a:r>
            <a:r>
              <a:rPr lang="en-US" sz="2700" b="1" dirty="0">
                <a:solidFill>
                  <a:schemeClr val="bg1"/>
                </a:solidFill>
              </a:rPr>
              <a:t> </a:t>
            </a:r>
            <a:r>
              <a:rPr lang="en-US" sz="2700" b="1" dirty="0" err="1">
                <a:solidFill>
                  <a:schemeClr val="bg1"/>
                </a:solidFill>
              </a:rPr>
              <a:t>en</a:t>
            </a:r>
            <a:r>
              <a:rPr lang="en-US" sz="2700" b="1" dirty="0">
                <a:solidFill>
                  <a:schemeClr val="bg1"/>
                </a:solidFill>
              </a:rPr>
              <a:t> test-e-mail </a:t>
            </a:r>
            <a:r>
              <a:rPr lang="en-US" sz="2700" b="1" dirty="0" err="1">
                <a:solidFill>
                  <a:schemeClr val="bg1"/>
                </a:solidFill>
              </a:rPr>
              <a:t>til</a:t>
            </a:r>
            <a:r>
              <a:rPr lang="en-US" sz="2700" b="1" dirty="0">
                <a:solidFill>
                  <a:schemeClr val="bg1"/>
                </a:solidFill>
              </a:rPr>
              <a:t> dig </a:t>
            </a:r>
            <a:r>
              <a:rPr lang="en-US" sz="2700" b="1" dirty="0" err="1">
                <a:solidFill>
                  <a:schemeClr val="bg1"/>
                </a:solidFill>
              </a:rPr>
              <a:t>selv</a:t>
            </a:r>
            <a:r>
              <a:rPr lang="en-US" sz="2700" b="1" dirty="0">
                <a:solidFill>
                  <a:schemeClr val="bg1"/>
                </a:solidFill>
              </a:rPr>
              <a:t> </a:t>
            </a:r>
            <a:br>
              <a:rPr lang="en-US" sz="2700" b="1" dirty="0">
                <a:solidFill>
                  <a:schemeClr val="bg1"/>
                </a:solidFill>
              </a:rPr>
            </a:br>
            <a:r>
              <a:rPr lang="en-US" sz="2700" b="1" dirty="0">
                <a:solidFill>
                  <a:schemeClr val="bg1"/>
                </a:solidFill>
              </a:rPr>
              <a:t>med </a:t>
            </a:r>
            <a:r>
              <a:rPr lang="en-US" sz="2700" b="1" dirty="0" err="1">
                <a:solidFill>
                  <a:schemeClr val="bg1"/>
                </a:solidFill>
              </a:rPr>
              <a:t>pressemeddelelsen</a:t>
            </a:r>
            <a:r>
              <a:rPr lang="en-US" sz="2700" b="1" dirty="0">
                <a:solidFill>
                  <a:schemeClr val="bg1"/>
                </a:solidFill>
              </a:rPr>
              <a:t> </a:t>
            </a:r>
            <a:br>
              <a:rPr lang="en-US" sz="1800" b="1" dirty="0">
                <a:solidFill>
                  <a:schemeClr val="bg1"/>
                </a:solidFill>
              </a:rPr>
            </a:br>
            <a:endParaRPr lang="en-US" sz="1800" b="1" dirty="0">
              <a:solidFill>
                <a:schemeClr val="bg1"/>
              </a:solidFill>
            </a:endParaRPr>
          </a:p>
        </p:txBody>
      </p:sp>
      <p:pic>
        <p:nvPicPr>
          <p:cNvPr id="4" name="Picture 3">
            <a:extLst>
              <a:ext uri="{FF2B5EF4-FFF2-40B4-BE49-F238E27FC236}">
                <a16:creationId xmlns:a16="http://schemas.microsoft.com/office/drawing/2014/main" id="{F47E8E90-293D-44A9-B4FE-5D009C3981C1}"/>
              </a:ext>
            </a:extLst>
          </p:cNvPr>
          <p:cNvPicPr>
            <a:picLocks noChangeAspect="1"/>
          </p:cNvPicPr>
          <p:nvPr/>
        </p:nvPicPr>
        <p:blipFill rotWithShape="1">
          <a:blip r:embed="rId2"/>
          <a:srcRect l="18354" r="31874"/>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8916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5D405A7-95D3-6745-B87D-D84F0F9D90A9}"/>
              </a:ext>
            </a:extLst>
          </p:cNvPr>
          <p:cNvPicPr>
            <a:picLocks noChangeAspect="1"/>
          </p:cNvPicPr>
          <p:nvPr/>
        </p:nvPicPr>
        <p:blipFill rotWithShape="1">
          <a:blip r:embed="rId2"/>
          <a:srcRect t="1876" b="8141"/>
          <a:stretch/>
        </p:blipFill>
        <p:spPr>
          <a:xfrm>
            <a:off x="20" y="1282"/>
            <a:ext cx="12191980" cy="6856718"/>
          </a:xfrm>
          <a:prstGeom prst="rect">
            <a:avLst/>
          </a:prstGeom>
        </p:spPr>
      </p:pic>
    </p:spTree>
    <p:extLst>
      <p:ext uri="{BB962C8B-B14F-4D97-AF65-F5344CB8AC3E}">
        <p14:creationId xmlns:p14="http://schemas.microsoft.com/office/powerpoint/2010/main" val="282200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F8CC964-89D8-6241-9C73-4ED585F01774}"/>
              </a:ext>
            </a:extLst>
          </p:cNvPr>
          <p:cNvPicPr>
            <a:picLocks noChangeAspect="1"/>
          </p:cNvPicPr>
          <p:nvPr/>
        </p:nvPicPr>
        <p:blipFill rotWithShape="1">
          <a:blip r:embed="rId2"/>
          <a:srcRect b="10017"/>
          <a:stretch/>
        </p:blipFill>
        <p:spPr>
          <a:xfrm>
            <a:off x="20" y="1282"/>
            <a:ext cx="12191980" cy="6856718"/>
          </a:xfrm>
          <a:prstGeom prst="rect">
            <a:avLst/>
          </a:prstGeom>
        </p:spPr>
      </p:pic>
    </p:spTree>
    <p:extLst>
      <p:ext uri="{BB962C8B-B14F-4D97-AF65-F5344CB8AC3E}">
        <p14:creationId xmlns:p14="http://schemas.microsoft.com/office/powerpoint/2010/main" val="1836755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3354949-5FC6-7D4E-9502-77054406A637}"/>
              </a:ext>
            </a:extLst>
          </p:cNvPr>
          <p:cNvSpPr>
            <a:spLocks noGrp="1"/>
          </p:cNvSpPr>
          <p:nvPr>
            <p:ph type="title"/>
          </p:nvPr>
        </p:nvSpPr>
        <p:spPr>
          <a:xfrm>
            <a:off x="686834" y="1153572"/>
            <a:ext cx="3200400" cy="4461163"/>
          </a:xfrm>
        </p:spPr>
        <p:txBody>
          <a:bodyPr>
            <a:normAutofit/>
          </a:bodyPr>
          <a:lstStyle/>
          <a:p>
            <a:endParaRPr lang="da-DK"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0F685DC1-4997-8646-BFEA-60F8981FB607}"/>
              </a:ext>
            </a:extLst>
          </p:cNvPr>
          <p:cNvSpPr>
            <a:spLocks noGrp="1"/>
          </p:cNvSpPr>
          <p:nvPr>
            <p:ph idx="1"/>
          </p:nvPr>
        </p:nvSpPr>
        <p:spPr>
          <a:xfrm>
            <a:off x="4447308" y="591344"/>
            <a:ext cx="6906491" cy="5585619"/>
          </a:xfrm>
        </p:spPr>
        <p:txBody>
          <a:bodyPr anchor="ctr">
            <a:normAutofit/>
          </a:bodyPr>
          <a:lstStyle/>
          <a:p>
            <a:r>
              <a:rPr lang="da-DK" sz="2200"/>
              <a:t>Pr er et alternativ til at købe annonceplads i medierne. Fordelen er, at omtale i de etablerede nyhedsmedier har højere troværdighed end reklame. </a:t>
            </a:r>
          </a:p>
          <a:p>
            <a:r>
              <a:rPr lang="da-DK" sz="2200"/>
              <a:t>(Center for Nyhedsforskning, Roskilde Universitet, 2018) fremgår det, at hovedparten af danskerne (62 procent) har stor tillid til de nyheder, der kommer fra de etablerede nyhedsmedier. Kun 12 procent har tillid til de nyheder, der kommer fra de sociale medier. </a:t>
            </a:r>
          </a:p>
          <a:p>
            <a:r>
              <a:rPr lang="da-DK" sz="2200"/>
              <a:t>Rapporten slår desuden fast, at danskernes tillid er størst til public service-medierne og lavest til de fritstående digitale medier. </a:t>
            </a:r>
          </a:p>
          <a:p>
            <a:r>
              <a:rPr lang="da-DK" sz="2200"/>
              <a:t>I pr-sammenhæng giver det derfor god mening at fokusere på at få budskaberne ud via de etablerede nyhedsmedier. </a:t>
            </a:r>
          </a:p>
          <a:p>
            <a:endParaRPr lang="da-DK" sz="2200"/>
          </a:p>
        </p:txBody>
      </p:sp>
    </p:spTree>
    <p:extLst>
      <p:ext uri="{BB962C8B-B14F-4D97-AF65-F5344CB8AC3E}">
        <p14:creationId xmlns:p14="http://schemas.microsoft.com/office/powerpoint/2010/main" val="401073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A8F8F31-E2E3-C043-815D-D05A51FF1955}"/>
              </a:ext>
            </a:extLst>
          </p:cNvPr>
          <p:cNvSpPr>
            <a:spLocks noGrp="1"/>
          </p:cNvSpPr>
          <p:nvPr>
            <p:ph type="title"/>
          </p:nvPr>
        </p:nvSpPr>
        <p:spPr>
          <a:xfrm>
            <a:off x="838200" y="365125"/>
            <a:ext cx="10515600" cy="1325563"/>
          </a:xfrm>
        </p:spPr>
        <p:txBody>
          <a:bodyPr>
            <a:normAutofit/>
          </a:bodyPr>
          <a:lstStyle/>
          <a:p>
            <a:r>
              <a:rPr lang="da-DK"/>
              <a:t>Det kan pressemeddelelsen bruges til </a:t>
            </a:r>
            <a:br>
              <a:rPr lang="da-DK"/>
            </a:br>
            <a:endParaRPr lang="da-DK"/>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5E41BECC-93CE-F347-840D-CA855710E4DE}"/>
              </a:ext>
            </a:extLst>
          </p:cNvPr>
          <p:cNvSpPr>
            <a:spLocks noGrp="1"/>
          </p:cNvSpPr>
          <p:nvPr>
            <p:ph idx="1"/>
          </p:nvPr>
        </p:nvSpPr>
        <p:spPr>
          <a:xfrm>
            <a:off x="838200" y="1825625"/>
            <a:ext cx="10515600" cy="4351338"/>
          </a:xfrm>
        </p:spPr>
        <p:txBody>
          <a:bodyPr>
            <a:normAutofit/>
          </a:bodyPr>
          <a:lstStyle/>
          <a:p>
            <a:pPr marL="342900" indent="-342900">
              <a:buFont typeface="+mj-lt"/>
              <a:buAutoNum type="arabicPeriod"/>
            </a:pPr>
            <a:r>
              <a:rPr lang="da-DK" sz="1500" dirty="0"/>
              <a:t>Fortælle om nye produkter eller servicer </a:t>
            </a:r>
          </a:p>
          <a:p>
            <a:pPr marL="342900" indent="-342900">
              <a:buFont typeface="+mj-lt"/>
              <a:buAutoNum type="arabicPeriod"/>
            </a:pPr>
            <a:r>
              <a:rPr lang="da-DK" sz="1500" dirty="0" err="1"/>
              <a:t>Påvirke</a:t>
            </a:r>
            <a:r>
              <a:rPr lang="da-DK" sz="1500" dirty="0"/>
              <a:t> den offentlige opinion </a:t>
            </a:r>
          </a:p>
          <a:p>
            <a:pPr marL="342900" indent="-342900">
              <a:buFont typeface="+mj-lt"/>
              <a:buAutoNum type="arabicPeriod"/>
            </a:pPr>
            <a:r>
              <a:rPr lang="da-DK" sz="1500" dirty="0"/>
              <a:t>Invitere til pressekonferencer </a:t>
            </a:r>
          </a:p>
          <a:p>
            <a:pPr marL="342900" indent="-342900">
              <a:buFont typeface="+mj-lt"/>
              <a:buAutoNum type="arabicPeriod"/>
            </a:pPr>
            <a:r>
              <a:rPr lang="da-DK" sz="1500" dirty="0"/>
              <a:t>Kommentere sager, som du er involveret i </a:t>
            </a:r>
          </a:p>
          <a:p>
            <a:pPr marL="342900" indent="-342900">
              <a:buFont typeface="+mj-lt"/>
              <a:buAutoNum type="arabicPeriod"/>
            </a:pPr>
            <a:r>
              <a:rPr lang="da-DK" sz="1500" dirty="0"/>
              <a:t>Fortælle om samarbejdsaftaler, nye tiltag, nye måder at løse opgaver på</a:t>
            </a:r>
          </a:p>
          <a:p>
            <a:pPr marL="342900" indent="-342900">
              <a:buFont typeface="+mj-lt"/>
              <a:buAutoNum type="arabicPeriod"/>
            </a:pPr>
            <a:r>
              <a:rPr lang="da-DK" sz="1500" dirty="0"/>
              <a:t>Fortælle om virksomhedens betydning i samfundet </a:t>
            </a:r>
          </a:p>
          <a:p>
            <a:pPr marL="342900" indent="-342900">
              <a:buFont typeface="+mj-lt"/>
              <a:buAutoNum type="arabicPeriod"/>
            </a:pPr>
            <a:r>
              <a:rPr lang="da-DK" sz="1500" dirty="0"/>
              <a:t>Kommentere beskyldninger mod virksomheden  </a:t>
            </a:r>
          </a:p>
          <a:p>
            <a:pPr marL="342900" lvl="0" indent="-342900" eaLnBrk="0" fontAlgn="base" hangingPunct="0">
              <a:spcBef>
                <a:spcPct val="0"/>
              </a:spcBef>
              <a:spcAft>
                <a:spcPct val="0"/>
              </a:spcAft>
              <a:buFont typeface="+mj-lt"/>
              <a:buAutoNum type="arabicPeriod"/>
            </a:pPr>
            <a:r>
              <a:rPr lang="da-DK" altLang="da-DK" sz="1500" dirty="0">
                <a:latin typeface="FoundersGrotesk"/>
              </a:rPr>
              <a:t>Synliggøre virksomheden som et selskab eller organisation, der tager samfundsmæssigt ansvar </a:t>
            </a:r>
          </a:p>
          <a:p>
            <a:pPr marL="342900" lvl="0" indent="-342900" eaLnBrk="0" fontAlgn="base" hangingPunct="0">
              <a:spcBef>
                <a:spcPct val="0"/>
              </a:spcBef>
              <a:spcAft>
                <a:spcPct val="0"/>
              </a:spcAft>
              <a:buFont typeface="+mj-lt"/>
              <a:buAutoNum type="arabicPeriod"/>
            </a:pPr>
            <a:r>
              <a:rPr lang="da-DK" altLang="da-DK" sz="1500" dirty="0">
                <a:latin typeface="FoundersGrotesk"/>
              </a:rPr>
              <a:t>Reagere på kriser i virksomheden eller i samfundet </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a:ln>
                  <a:noFill/>
                </a:ln>
                <a:effectLst/>
                <a:latin typeface="FoundersGrotesk"/>
              </a:rPr>
              <a:t>Deltage i den offentlige debat </a:t>
            </a:r>
            <a:r>
              <a:rPr lang="da-DK" altLang="da-DK" sz="1500" dirty="0">
                <a:latin typeface="FoundersGrotesk"/>
              </a:rPr>
              <a:t>– kulturens betydning  </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a:ln>
                  <a:noFill/>
                </a:ln>
                <a:effectLst/>
                <a:latin typeface="FoundersGrotesk"/>
              </a:rPr>
              <a:t>Berette om nyheder om virksomheden eller organisationen</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err="1">
                <a:ln>
                  <a:noFill/>
                </a:ln>
                <a:effectLst/>
                <a:latin typeface="FoundersGrotesk"/>
              </a:rPr>
              <a:t>Påvirke</a:t>
            </a:r>
            <a:r>
              <a:rPr kumimoji="0" lang="da-DK" altLang="da-DK" sz="1500" b="0" i="0" u="none" strike="noStrike" cap="none" normalizeH="0" baseline="0" dirty="0">
                <a:ln>
                  <a:noFill/>
                </a:ln>
                <a:effectLst/>
                <a:latin typeface="FoundersGrotesk"/>
              </a:rPr>
              <a:t> beslutningstagere</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a:ln>
                  <a:noFill/>
                </a:ln>
                <a:effectLst/>
                <a:latin typeface="FoundersGrotesk"/>
              </a:rPr>
              <a:t>Dele data og informationer til kunder og samarbejdspartnere</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a:ln>
                  <a:noFill/>
                </a:ln>
                <a:effectLst/>
                <a:latin typeface="FoundersGrotesk"/>
              </a:rPr>
              <a:t>Berette om gode salgstal – gode historier</a:t>
            </a:r>
          </a:p>
          <a:p>
            <a:pPr marL="342900" indent="-342900" eaLnBrk="0" fontAlgn="base" hangingPunct="0">
              <a:spcBef>
                <a:spcPct val="0"/>
              </a:spcBef>
              <a:spcAft>
                <a:spcPct val="0"/>
              </a:spcAft>
              <a:buFont typeface="+mj-lt"/>
              <a:buAutoNum type="arabicPeriod"/>
            </a:pPr>
            <a:r>
              <a:rPr kumimoji="0" lang="da-DK" altLang="da-DK" sz="1500" b="0" i="0" u="none" strike="noStrike" cap="none" normalizeH="0" baseline="0" dirty="0">
                <a:ln>
                  <a:noFill/>
                </a:ln>
                <a:effectLst/>
                <a:latin typeface="FoundersGrotesk"/>
              </a:rPr>
              <a:t>Varsle begivenheder og events </a:t>
            </a:r>
            <a:endParaRPr lang="da-DK" altLang="da-DK" sz="1500" dirty="0"/>
          </a:p>
          <a:p>
            <a:pPr marL="0" lvl="0" indent="0" eaLnBrk="0" fontAlgn="base" hangingPunct="0">
              <a:spcBef>
                <a:spcPct val="0"/>
              </a:spcBef>
              <a:spcAft>
                <a:spcPct val="0"/>
              </a:spcAft>
              <a:buFontTx/>
              <a:buAutoNum type="arabicPeriod"/>
            </a:pPr>
            <a:endParaRPr lang="da-DK" altLang="da-DK" sz="1500" dirty="0">
              <a:latin typeface="FoundersGrotesk"/>
            </a:endParaRPr>
          </a:p>
          <a:p>
            <a:pPr marL="0" lvl="0" indent="0" eaLnBrk="0" fontAlgn="base" hangingPunct="0">
              <a:spcBef>
                <a:spcPct val="0"/>
              </a:spcBef>
              <a:spcAft>
                <a:spcPct val="0"/>
              </a:spcAft>
              <a:buFontTx/>
              <a:buAutoNum type="arabicPeriod"/>
            </a:pPr>
            <a:endParaRPr kumimoji="0" lang="da-DK" altLang="da-DK" sz="1500" b="0" i="0" u="none" strike="noStrike" cap="none" normalizeH="0" baseline="0" dirty="0">
              <a:ln>
                <a:noFill/>
              </a:ln>
              <a:effectLst/>
            </a:endParaRPr>
          </a:p>
          <a:p>
            <a:endParaRPr lang="da-DK" sz="1500" dirty="0"/>
          </a:p>
          <a:p>
            <a:endParaRPr lang="da-DK" sz="1500" dirty="0"/>
          </a:p>
        </p:txBody>
      </p:sp>
    </p:spTree>
    <p:extLst>
      <p:ext uri="{BB962C8B-B14F-4D97-AF65-F5344CB8AC3E}">
        <p14:creationId xmlns:p14="http://schemas.microsoft.com/office/powerpoint/2010/main" val="296423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DE6A2B-D205-DE46-8FD0-5640DC81DD5F}"/>
              </a:ext>
            </a:extLst>
          </p:cNvPr>
          <p:cNvSpPr>
            <a:spLocks noGrp="1"/>
          </p:cNvSpPr>
          <p:nvPr>
            <p:ph type="title"/>
          </p:nvPr>
        </p:nvSpPr>
        <p:spPr>
          <a:xfrm>
            <a:off x="686834" y="1153572"/>
            <a:ext cx="3200400" cy="4461163"/>
          </a:xfrm>
        </p:spPr>
        <p:txBody>
          <a:bodyPr>
            <a:normAutofit/>
          </a:bodyPr>
          <a:lstStyle/>
          <a:p>
            <a:r>
              <a:rPr lang="da-DK" sz="4100">
                <a:solidFill>
                  <a:srgbClr val="FFFFFF"/>
                </a:solidFill>
              </a:rPr>
              <a:t>Start altid pr-arbejdet med at gøre dig klart, hvem du ønsker at tale til. </a:t>
            </a:r>
            <a:br>
              <a:rPr lang="da-DK" sz="4100">
                <a:solidFill>
                  <a:srgbClr val="FFFFFF"/>
                </a:solidFill>
              </a:rPr>
            </a:br>
            <a:endParaRPr lang="da-DK"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EE9143FD-4EBA-4549-9219-B96ACA84D8BE}"/>
              </a:ext>
            </a:extLst>
          </p:cNvPr>
          <p:cNvSpPr>
            <a:spLocks noGrp="1"/>
          </p:cNvSpPr>
          <p:nvPr>
            <p:ph idx="1"/>
          </p:nvPr>
        </p:nvSpPr>
        <p:spPr>
          <a:xfrm>
            <a:off x="4447308" y="591344"/>
            <a:ext cx="6906491" cy="5585619"/>
          </a:xfrm>
        </p:spPr>
        <p:txBody>
          <a:bodyPr anchor="ctr">
            <a:normAutofit/>
          </a:bodyPr>
          <a:lstStyle/>
          <a:p>
            <a:r>
              <a:rPr lang="da-DK" sz="2400" dirty="0"/>
              <a:t>Oftest er det vigtigere at få budskabet frem i de rette medier frem for blot at få omtale. </a:t>
            </a:r>
            <a:r>
              <a:rPr lang="da-DK" sz="2400" dirty="0" err="1"/>
              <a:t>Altsa</a:t>
            </a:r>
            <a:r>
              <a:rPr lang="da-DK" sz="2400" dirty="0"/>
              <a:t>̊: Hvem ønsker du at henvende dig til? Er det de politiske beslutningstagere på Christiansborg, er det den lokale bys børnefamilier, bedsteforældrene eller er det personer, der er tæt på pensionsalderen, eller potentielle bevillingsgivere?</a:t>
            </a:r>
          </a:p>
          <a:p>
            <a:r>
              <a:rPr lang="da-DK" sz="2400" dirty="0"/>
              <a:t>…</a:t>
            </a:r>
            <a:r>
              <a:rPr lang="da-DK" sz="2400" b="1" dirty="0"/>
              <a:t>derefter vælg relevant medie til din målgruppe</a:t>
            </a:r>
          </a:p>
          <a:p>
            <a:r>
              <a:rPr lang="da-DK" sz="2400" dirty="0"/>
              <a:t>landsdækkende medier dækker kun historier og begivenheder, der har national interesse og relevans. Eller som er </a:t>
            </a:r>
            <a:r>
              <a:rPr lang="da-DK" sz="2400" dirty="0" err="1"/>
              <a:t>sa</a:t>
            </a:r>
            <a:r>
              <a:rPr lang="da-DK" sz="2400" dirty="0"/>
              <a:t>̊ opsigtsvækkende, at de interesserer en bredere </a:t>
            </a:r>
            <a:r>
              <a:rPr lang="da-DK" sz="2400" dirty="0" err="1"/>
              <a:t>målgruppe</a:t>
            </a:r>
            <a:r>
              <a:rPr lang="da-DK" sz="2400" dirty="0"/>
              <a:t>. Omvendt er en historie nødt til at være forankret i lokalmiljøet for at komme i lokalavisen. </a:t>
            </a:r>
          </a:p>
          <a:p>
            <a:pPr marL="0" indent="0">
              <a:buNone/>
            </a:pPr>
            <a:endParaRPr lang="da-DK" sz="2400" dirty="0"/>
          </a:p>
          <a:p>
            <a:endParaRPr lang="da-DK" sz="2400" dirty="0"/>
          </a:p>
        </p:txBody>
      </p:sp>
    </p:spTree>
    <p:extLst>
      <p:ext uri="{BB962C8B-B14F-4D97-AF65-F5344CB8AC3E}">
        <p14:creationId xmlns:p14="http://schemas.microsoft.com/office/powerpoint/2010/main" val="51658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21C9D48-48E8-F645-B3AD-122607F71455}"/>
              </a:ext>
            </a:extLst>
          </p:cNvPr>
          <p:cNvSpPr>
            <a:spLocks noGrp="1"/>
          </p:cNvSpPr>
          <p:nvPr>
            <p:ph type="title"/>
          </p:nvPr>
        </p:nvSpPr>
        <p:spPr>
          <a:xfrm>
            <a:off x="524741" y="620392"/>
            <a:ext cx="3808268" cy="5504688"/>
          </a:xfrm>
        </p:spPr>
        <p:txBody>
          <a:bodyPr>
            <a:normAutofit/>
          </a:bodyPr>
          <a:lstStyle/>
          <a:p>
            <a:r>
              <a:rPr lang="da-DK" sz="6000">
                <a:solidFill>
                  <a:schemeClr val="bg1"/>
                </a:solidFill>
              </a:rPr>
              <a:t>Få dit budskab i medierne</a:t>
            </a:r>
          </a:p>
        </p:txBody>
      </p:sp>
      <p:graphicFrame>
        <p:nvGraphicFramePr>
          <p:cNvPr id="5" name="Pladsholder til indhold 2">
            <a:extLst>
              <a:ext uri="{FF2B5EF4-FFF2-40B4-BE49-F238E27FC236}">
                <a16:creationId xmlns:a16="http://schemas.microsoft.com/office/drawing/2014/main" id="{E8C408EA-DDC2-43D7-9ED3-B8F94D5EB5F0}"/>
              </a:ext>
            </a:extLst>
          </p:cNvPr>
          <p:cNvGraphicFramePr>
            <a:graphicFrameLocks noGrp="1"/>
          </p:cNvGraphicFramePr>
          <p:nvPr>
            <p:ph idx="1"/>
            <p:extLst>
              <p:ext uri="{D42A27DB-BD31-4B8C-83A1-F6EECF244321}">
                <p14:modId xmlns:p14="http://schemas.microsoft.com/office/powerpoint/2010/main" val="411637292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080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04414A-61FB-B34D-B42D-85C683083B5D}"/>
              </a:ext>
            </a:extLst>
          </p:cNvPr>
          <p:cNvSpPr>
            <a:spLocks noGrp="1"/>
          </p:cNvSpPr>
          <p:nvPr>
            <p:ph type="title"/>
          </p:nvPr>
        </p:nvSpPr>
        <p:spPr>
          <a:xfrm>
            <a:off x="1097280" y="594492"/>
            <a:ext cx="10058400" cy="4943680"/>
          </a:xfrm>
          <a:effectLst>
            <a:outerShdw blurRad="50800" dist="38100" dir="2700000" algn="tl" rotWithShape="0">
              <a:prstClr val="black">
                <a:alpha val="40000"/>
              </a:prstClr>
            </a:outerShdw>
          </a:effectLst>
        </p:spPr>
        <p:txBody>
          <a:bodyPr vert="horz" lIns="91440" tIns="45720" rIns="91440" bIns="45720" rtlCol="0" anchor="b">
            <a:normAutofit/>
          </a:bodyPr>
          <a:lstStyle/>
          <a:p>
            <a:pPr marL="285750" indent="-285750" algn="ct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br>
              <a:rPr lang="en-US" sz="1300" dirty="0">
                <a:solidFill>
                  <a:srgbClr val="FFFFFF"/>
                </a:solidFill>
              </a:rPr>
            </a:br>
            <a:r>
              <a:rPr lang="en-US" sz="2700" b="1" dirty="0"/>
              <a:t>Slip </a:t>
            </a:r>
            <a:r>
              <a:rPr lang="en-US" sz="2700" b="1" dirty="0" err="1"/>
              <a:t>igennem</a:t>
            </a:r>
            <a:r>
              <a:rPr lang="en-US" sz="2700" b="1" dirty="0"/>
              <a:t> </a:t>
            </a:r>
            <a:r>
              <a:rPr lang="en-US" sz="2700" b="1" dirty="0" err="1"/>
              <a:t>nåleøjet</a:t>
            </a:r>
            <a:br>
              <a:rPr lang="en-US" sz="2700" b="1" dirty="0"/>
            </a:br>
            <a:br>
              <a:rPr lang="en-US" sz="2700" b="1" dirty="0"/>
            </a:br>
            <a:r>
              <a:rPr lang="en-US" sz="2700" b="1" dirty="0" err="1"/>
              <a:t>nyhedskriterierne</a:t>
            </a:r>
            <a:r>
              <a:rPr lang="en-US" sz="2700" b="1" dirty="0"/>
              <a:t> </a:t>
            </a:r>
            <a:r>
              <a:rPr lang="en-US" sz="2700" b="1" dirty="0" err="1"/>
              <a:t>som</a:t>
            </a:r>
            <a:r>
              <a:rPr lang="en-US" sz="2700" b="1" dirty="0"/>
              <a:t> :</a:t>
            </a:r>
            <a:br>
              <a:rPr lang="en-US" sz="2700" b="1" dirty="0"/>
            </a:br>
            <a:r>
              <a:rPr lang="en-US" sz="2700" b="1" dirty="0" err="1"/>
              <a:t>aktualitet</a:t>
            </a:r>
            <a:r>
              <a:rPr lang="en-US" sz="2700" b="1" dirty="0"/>
              <a:t>, </a:t>
            </a:r>
            <a:r>
              <a:rPr lang="en-US" sz="2700" b="1" dirty="0" err="1"/>
              <a:t>væsentlighed</a:t>
            </a:r>
            <a:r>
              <a:rPr lang="en-US" sz="2700" b="1" dirty="0"/>
              <a:t>, </a:t>
            </a:r>
            <a:r>
              <a:rPr lang="en-US" sz="2700" b="1" dirty="0" err="1"/>
              <a:t>identifikation</a:t>
            </a:r>
            <a:r>
              <a:rPr lang="en-US" sz="2700" b="1" dirty="0"/>
              <a:t>, sensation </a:t>
            </a:r>
            <a:r>
              <a:rPr lang="en-US" sz="2700" b="1" dirty="0" err="1"/>
              <a:t>og</a:t>
            </a:r>
            <a:r>
              <a:rPr lang="en-US" sz="2700" b="1" dirty="0"/>
              <a:t> </a:t>
            </a:r>
            <a:r>
              <a:rPr lang="en-US" sz="2700" b="1" dirty="0" err="1"/>
              <a:t>konflikt</a:t>
            </a:r>
            <a:r>
              <a:rPr lang="en-US" sz="2700" b="1" dirty="0"/>
              <a:t> </a:t>
            </a:r>
            <a:br>
              <a:rPr lang="en-US" sz="2700" b="1" dirty="0"/>
            </a:br>
            <a:r>
              <a:rPr lang="en-US" sz="2700" b="1" dirty="0" err="1"/>
              <a:t>skal</a:t>
            </a:r>
            <a:r>
              <a:rPr lang="en-US" sz="2700" b="1" dirty="0"/>
              <a:t> alle </a:t>
            </a:r>
            <a:r>
              <a:rPr lang="en-US" sz="2700" b="1" dirty="0" err="1"/>
              <a:t>være</a:t>
            </a:r>
            <a:r>
              <a:rPr lang="en-US" sz="2700" b="1" dirty="0"/>
              <a:t> </a:t>
            </a:r>
            <a:r>
              <a:rPr lang="en-US" sz="2700" b="1" dirty="0" err="1"/>
              <a:t>tilstede</a:t>
            </a:r>
            <a:r>
              <a:rPr lang="en-US" sz="2700" b="1" dirty="0"/>
              <a:t>.</a:t>
            </a:r>
            <a:br>
              <a:rPr lang="en-US" sz="2700" b="1" dirty="0"/>
            </a:br>
            <a:br>
              <a:rPr lang="en-US" sz="2700" b="1" dirty="0"/>
            </a:br>
            <a:r>
              <a:rPr lang="en-US" sz="2700" b="1" dirty="0"/>
              <a:t>… Jo </a:t>
            </a:r>
            <a:r>
              <a:rPr lang="en-US" sz="2700" b="1" dirty="0" err="1"/>
              <a:t>flere</a:t>
            </a:r>
            <a:r>
              <a:rPr lang="en-US" sz="2700" b="1" dirty="0"/>
              <a:t> </a:t>
            </a:r>
            <a:r>
              <a:rPr lang="en-US" sz="2700" b="1" dirty="0" err="1"/>
              <a:t>kriterier</a:t>
            </a:r>
            <a:r>
              <a:rPr lang="en-US" sz="2700" b="1" dirty="0"/>
              <a:t> </a:t>
            </a:r>
            <a:r>
              <a:rPr lang="en-US" sz="2700" b="1" dirty="0" err="1"/>
              <a:t>historien</a:t>
            </a:r>
            <a:r>
              <a:rPr lang="en-US" sz="2700" b="1" dirty="0"/>
              <a:t> </a:t>
            </a:r>
            <a:r>
              <a:rPr lang="en-US" sz="2700" b="1" dirty="0" err="1"/>
              <a:t>indeholder</a:t>
            </a:r>
            <a:r>
              <a:rPr lang="en-US" sz="2700" b="1" dirty="0"/>
              <a:t>, jo </a:t>
            </a:r>
            <a:r>
              <a:rPr lang="en-US" sz="2700" b="1" dirty="0" err="1"/>
              <a:t>bedre</a:t>
            </a:r>
            <a:r>
              <a:rPr lang="en-US" sz="2700" b="1" dirty="0"/>
              <a:t> er den for </a:t>
            </a:r>
            <a:r>
              <a:rPr lang="en-US" sz="2700" b="1" dirty="0" err="1"/>
              <a:t>pressen</a:t>
            </a:r>
            <a:r>
              <a:rPr lang="en-US" sz="2700" b="1" dirty="0">
                <a:solidFill>
                  <a:srgbClr val="FFFFFF"/>
                </a:solidFill>
              </a:rPr>
              <a:t>. </a:t>
            </a:r>
            <a:br>
              <a:rPr lang="en-US" sz="2700" b="1" dirty="0">
                <a:solidFill>
                  <a:srgbClr val="FFFFFF"/>
                </a:solidFill>
              </a:rPr>
            </a:br>
            <a:r>
              <a:rPr lang="en-US" sz="2700" b="1" dirty="0">
                <a:solidFill>
                  <a:srgbClr val="FFFFFF"/>
                </a:solidFill>
              </a:rPr>
              <a:t> </a:t>
            </a:r>
            <a:br>
              <a:rPr lang="en-US" sz="2700" b="1" dirty="0">
                <a:solidFill>
                  <a:srgbClr val="FFFFFF"/>
                </a:solidFill>
              </a:rPr>
            </a:br>
            <a:endParaRPr lang="en-US" sz="1300" b="1" dirty="0">
              <a:solidFill>
                <a:srgbClr val="FFFFFF"/>
              </a:solidFill>
            </a:endParaRPr>
          </a:p>
        </p:txBody>
      </p:sp>
    </p:spTree>
    <p:extLst>
      <p:ext uri="{BB962C8B-B14F-4D97-AF65-F5344CB8AC3E}">
        <p14:creationId xmlns:p14="http://schemas.microsoft.com/office/powerpoint/2010/main" val="214665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62740E-1F97-9A4A-800E-98B21E0C4B6D}"/>
              </a:ext>
            </a:extLst>
          </p:cNvPr>
          <p:cNvSpPr>
            <a:spLocks noGrp="1"/>
          </p:cNvSpPr>
          <p:nvPr>
            <p:ph type="title"/>
          </p:nvPr>
        </p:nvSpPr>
        <p:spPr>
          <a:xfrm>
            <a:off x="3977640" y="445770"/>
            <a:ext cx="7705587" cy="6412230"/>
          </a:xfrm>
        </p:spPr>
        <p:txBody>
          <a:bodyPr vert="horz" lIns="91440" tIns="45720" rIns="91440" bIns="45720" rtlCol="0" anchor="b">
            <a:normAutofit fontScale="90000"/>
          </a:bodyPr>
          <a:lstStyle/>
          <a:p>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br>
              <a:rPr lang="en-US" sz="1500" kern="1200" dirty="0">
                <a:solidFill>
                  <a:schemeClr val="tx1"/>
                </a:solidFill>
                <a:latin typeface="+mj-lt"/>
                <a:ea typeface="+mj-ea"/>
                <a:cs typeface="+mj-cs"/>
              </a:rPr>
            </a:br>
            <a:r>
              <a:rPr lang="en-US" sz="2200" kern="1200" dirty="0" err="1">
                <a:solidFill>
                  <a:schemeClr val="tx1"/>
                </a:solidFill>
                <a:latin typeface="+mj-lt"/>
                <a:ea typeface="+mj-ea"/>
                <a:cs typeface="+mj-cs"/>
              </a:rPr>
              <a:t>Søren</a:t>
            </a:r>
            <a:r>
              <a:rPr lang="en-US" sz="2200" kern="1200" dirty="0">
                <a:solidFill>
                  <a:schemeClr val="tx1"/>
                </a:solidFill>
                <a:latin typeface="+mj-lt"/>
                <a:ea typeface="+mj-ea"/>
                <a:cs typeface="+mj-cs"/>
              </a:rPr>
              <a:t> Lassen, </a:t>
            </a:r>
            <a:r>
              <a:rPr lang="en-US" sz="2200" kern="1200" dirty="0" err="1">
                <a:solidFill>
                  <a:schemeClr val="tx1"/>
                </a:solidFill>
                <a:latin typeface="+mj-lt"/>
                <a:ea typeface="+mj-ea"/>
                <a:cs typeface="+mj-cs"/>
              </a:rPr>
              <a:t>nyhedsredaktør</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Ritzaus</a:t>
            </a:r>
            <a:r>
              <a:rPr lang="en-US" sz="2200" kern="1200" dirty="0">
                <a:solidFill>
                  <a:schemeClr val="tx1"/>
                </a:solidFill>
                <a:latin typeface="+mj-lt"/>
                <a:ea typeface="+mj-ea"/>
                <a:cs typeface="+mj-cs"/>
              </a:rPr>
              <a:t> Bureau: </a:t>
            </a:r>
            <a:br>
              <a:rPr lang="en-US" sz="2200" kern="1200" dirty="0">
                <a:solidFill>
                  <a:schemeClr val="tx1"/>
                </a:solidFill>
                <a:latin typeface="+mj-lt"/>
                <a:ea typeface="+mj-ea"/>
                <a:cs typeface="+mj-cs"/>
              </a:rPr>
            </a:br>
            <a:r>
              <a:rPr lang="en-US" sz="2200" b="1" kern="1200" dirty="0" err="1">
                <a:solidFill>
                  <a:schemeClr val="tx1"/>
                </a:solidFill>
                <a:latin typeface="+mj-lt"/>
                <a:ea typeface="+mj-ea"/>
                <a:cs typeface="+mj-cs"/>
              </a:rPr>
              <a:t>Hvor</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meget</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tid</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bruger</a:t>
            </a:r>
            <a:r>
              <a:rPr lang="en-US" sz="2200" b="1" kern="1200" dirty="0">
                <a:solidFill>
                  <a:schemeClr val="tx1"/>
                </a:solidFill>
                <a:latin typeface="+mj-lt"/>
                <a:ea typeface="+mj-ea"/>
                <a:cs typeface="+mj-cs"/>
              </a:rPr>
              <a:t> du på at </a:t>
            </a:r>
            <a:r>
              <a:rPr lang="en-US" sz="2200" b="1" kern="1200" dirty="0" err="1">
                <a:solidFill>
                  <a:schemeClr val="tx1"/>
                </a:solidFill>
                <a:latin typeface="+mj-lt"/>
                <a:ea typeface="+mj-ea"/>
                <a:cs typeface="+mj-cs"/>
              </a:rPr>
              <a:t>vurdere</a:t>
            </a:r>
            <a:r>
              <a:rPr lang="en-US" sz="2200" b="1" kern="1200" dirty="0">
                <a:solidFill>
                  <a:schemeClr val="tx1"/>
                </a:solidFill>
                <a:latin typeface="+mj-lt"/>
                <a:ea typeface="+mj-ea"/>
                <a:cs typeface="+mj-cs"/>
              </a:rPr>
              <a:t>, om </a:t>
            </a:r>
            <a:r>
              <a:rPr lang="en-US" sz="2200" b="1" kern="1200" dirty="0" err="1">
                <a:solidFill>
                  <a:schemeClr val="tx1"/>
                </a:solidFill>
                <a:latin typeface="+mj-lt"/>
                <a:ea typeface="+mj-ea"/>
                <a:cs typeface="+mj-cs"/>
              </a:rPr>
              <a:t>noget</a:t>
            </a:r>
            <a:r>
              <a:rPr lang="en-US" sz="2200" b="1" kern="1200" dirty="0">
                <a:solidFill>
                  <a:schemeClr val="tx1"/>
                </a:solidFill>
                <a:latin typeface="+mj-lt"/>
                <a:ea typeface="+mj-ea"/>
                <a:cs typeface="+mj-cs"/>
              </a:rPr>
              <a:t> er </a:t>
            </a:r>
            <a:r>
              <a:rPr lang="en-US" sz="2200" b="1" kern="1200" dirty="0" err="1">
                <a:solidFill>
                  <a:schemeClr val="tx1"/>
                </a:solidFill>
                <a:latin typeface="+mj-lt"/>
                <a:ea typeface="+mj-ea"/>
                <a:cs typeface="+mj-cs"/>
              </a:rPr>
              <a:t>en</a:t>
            </a:r>
            <a:r>
              <a:rPr lang="en-US" sz="2200" b="1" kern="1200" dirty="0">
                <a:solidFill>
                  <a:schemeClr val="tx1"/>
                </a:solidFill>
                <a:latin typeface="+mj-lt"/>
                <a:ea typeface="+mj-ea"/>
                <a:cs typeface="+mj-cs"/>
              </a:rPr>
              <a:t> god </a:t>
            </a:r>
            <a:r>
              <a:rPr lang="en-US" sz="2200" b="1" kern="1200" dirty="0" err="1">
                <a:solidFill>
                  <a:schemeClr val="tx1"/>
                </a:solidFill>
                <a:latin typeface="+mj-lt"/>
                <a:ea typeface="+mj-ea"/>
                <a:cs typeface="+mj-cs"/>
              </a:rPr>
              <a:t>historie</a:t>
            </a:r>
            <a:r>
              <a:rPr lang="en-US" sz="2200" b="1" kern="1200" dirty="0">
                <a:solidFill>
                  <a:schemeClr val="tx1"/>
                </a:solidFill>
                <a:latin typeface="+mj-lt"/>
                <a:ea typeface="+mj-ea"/>
                <a:cs typeface="+mj-cs"/>
              </a:rPr>
              <a:t>?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a:t>
            </a:r>
            <a:r>
              <a:rPr lang="en-US" sz="2200" kern="1200" dirty="0" err="1">
                <a:solidFill>
                  <a:schemeClr val="tx1"/>
                </a:solidFill>
                <a:latin typeface="+mj-lt"/>
                <a:ea typeface="+mj-ea"/>
                <a:cs typeface="+mj-cs"/>
              </a:rPr>
              <a:t>Langt</a:t>
            </a:r>
            <a:r>
              <a:rPr lang="en-US" sz="2200" kern="1200" dirty="0">
                <a:solidFill>
                  <a:schemeClr val="tx1"/>
                </a:solidFill>
                <a:latin typeface="+mj-lt"/>
                <a:ea typeface="+mj-ea"/>
                <a:cs typeface="+mj-cs"/>
              </a:rPr>
              <a:t> det </a:t>
            </a:r>
            <a:r>
              <a:rPr lang="en-US" sz="2200" kern="1200" dirty="0" err="1">
                <a:solidFill>
                  <a:schemeClr val="tx1"/>
                </a:solidFill>
                <a:latin typeface="+mj-lt"/>
                <a:ea typeface="+mj-ea"/>
                <a:cs typeface="+mj-cs"/>
              </a:rPr>
              <a:t>meste</a:t>
            </a:r>
            <a:r>
              <a:rPr lang="en-US" sz="2200" kern="1200" dirty="0">
                <a:solidFill>
                  <a:schemeClr val="tx1"/>
                </a:solidFill>
                <a:latin typeface="+mj-lt"/>
                <a:ea typeface="+mj-ea"/>
                <a:cs typeface="+mj-cs"/>
              </a:rPr>
              <a:t> har </a:t>
            </a:r>
            <a:r>
              <a:rPr lang="en-US" sz="2200" kern="1200" dirty="0" err="1">
                <a:solidFill>
                  <a:schemeClr val="tx1"/>
                </a:solidFill>
                <a:latin typeface="+mj-lt"/>
                <a:ea typeface="+mj-ea"/>
                <a:cs typeface="+mj-cs"/>
              </a:rPr>
              <a:t>jeg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vurderet</a:t>
            </a:r>
            <a:r>
              <a:rPr lang="en-US" sz="2200" kern="1200" dirty="0">
                <a:solidFill>
                  <a:schemeClr val="tx1"/>
                </a:solidFill>
                <a:latin typeface="+mj-lt"/>
                <a:ea typeface="+mj-ea"/>
                <a:cs typeface="+mj-cs"/>
              </a:rPr>
              <a:t> på under fem </a:t>
            </a:r>
            <a:r>
              <a:rPr lang="en-US" sz="2200" kern="1200" dirty="0" err="1">
                <a:solidFill>
                  <a:schemeClr val="tx1"/>
                </a:solidFill>
                <a:latin typeface="+mj-lt"/>
                <a:ea typeface="+mj-ea"/>
                <a:cs typeface="+mj-cs"/>
              </a:rPr>
              <a:t>minutter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Resten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bruger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jeg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længere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tid</a:t>
            </a:r>
            <a:r>
              <a:rPr lang="en-US" sz="2200" kern="1200" dirty="0">
                <a:solidFill>
                  <a:schemeClr val="tx1"/>
                </a:solidFill>
                <a:latin typeface="+mj-lt"/>
                <a:ea typeface="+mj-ea"/>
                <a:cs typeface="+mj-cs"/>
              </a:rPr>
              <a:t> på. Er der </a:t>
            </a:r>
            <a:r>
              <a:rPr lang="en-US" sz="2200" kern="1200" dirty="0" err="1">
                <a:solidFill>
                  <a:schemeClr val="tx1"/>
                </a:solidFill>
                <a:latin typeface="+mj-lt"/>
                <a:ea typeface="+mj-ea"/>
                <a:cs typeface="+mj-cs"/>
              </a:rPr>
              <a:t>en</a:t>
            </a:r>
            <a:r>
              <a:rPr lang="en-US" sz="2200" kern="1200" dirty="0">
                <a:solidFill>
                  <a:schemeClr val="tx1"/>
                </a:solidFill>
                <a:latin typeface="+mj-lt"/>
                <a:ea typeface="+mj-ea"/>
                <a:cs typeface="+mj-cs"/>
              </a:rPr>
              <a:t> god </a:t>
            </a:r>
            <a:r>
              <a:rPr lang="en-US" sz="2200" kern="1200" dirty="0" err="1">
                <a:solidFill>
                  <a:schemeClr val="tx1"/>
                </a:solidFill>
                <a:latin typeface="+mj-lt"/>
                <a:ea typeface="+mj-ea"/>
                <a:cs typeface="+mj-cs"/>
              </a:rPr>
              <a:t>nyhed</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kan</a:t>
            </a:r>
            <a:r>
              <a:rPr lang="en-US" sz="2200" kern="1200" dirty="0">
                <a:solidFill>
                  <a:schemeClr val="tx1"/>
                </a:solidFill>
                <a:latin typeface="+mj-lt"/>
                <a:ea typeface="+mj-ea"/>
                <a:cs typeface="+mj-cs"/>
              </a:rPr>
              <a:t> vi </a:t>
            </a:r>
            <a:r>
              <a:rPr lang="en-US" sz="2200" kern="1200" dirty="0" err="1">
                <a:solidFill>
                  <a:schemeClr val="tx1"/>
                </a:solidFill>
                <a:latin typeface="+mj-lt"/>
                <a:ea typeface="+mj-ea"/>
                <a:cs typeface="+mj-cs"/>
              </a:rPr>
              <a:t>videreudvikle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kan</a:t>
            </a:r>
            <a:r>
              <a:rPr lang="en-US" sz="2200" kern="1200" dirty="0">
                <a:solidFill>
                  <a:schemeClr val="tx1"/>
                </a:solidFill>
                <a:latin typeface="+mj-lt"/>
                <a:ea typeface="+mj-ea"/>
                <a:cs typeface="+mj-cs"/>
              </a:rPr>
              <a:t> vi få fat på </a:t>
            </a:r>
            <a:r>
              <a:rPr lang="en-US" sz="2200" kern="1200" dirty="0" err="1">
                <a:solidFill>
                  <a:schemeClr val="tx1"/>
                </a:solidFill>
                <a:latin typeface="+mj-lt"/>
                <a:ea typeface="+mj-ea"/>
                <a:cs typeface="+mj-cs"/>
              </a:rPr>
              <a:t>gode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kilder</a:t>
            </a:r>
            <a:r>
              <a:rPr lang="en-US" sz="2200" kern="1200" dirty="0">
                <a:solidFill>
                  <a:schemeClr val="tx1"/>
                </a:solidFill>
                <a:latin typeface="+mj-lt"/>
                <a:ea typeface="+mj-ea"/>
                <a:cs typeface="+mj-cs"/>
              </a:rPr>
              <a:t>, er der </a:t>
            </a:r>
            <a:r>
              <a:rPr lang="en-US" sz="2200" kern="1200" dirty="0" err="1">
                <a:solidFill>
                  <a:schemeClr val="tx1"/>
                </a:solidFill>
                <a:latin typeface="+mj-lt"/>
                <a:ea typeface="+mj-ea"/>
                <a:cs typeface="+mj-cs"/>
              </a:rPr>
              <a:t>interessante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fakta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Jeg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forsøger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altid</a:t>
            </a:r>
            <a:r>
              <a:rPr lang="en-US" sz="2200" kern="1200" dirty="0">
                <a:solidFill>
                  <a:schemeClr val="tx1"/>
                </a:solidFill>
                <a:latin typeface="+mj-lt"/>
                <a:ea typeface="+mj-ea"/>
                <a:cs typeface="+mj-cs"/>
              </a:rPr>
              <a:t> at </a:t>
            </a:r>
            <a:r>
              <a:rPr lang="en-US" sz="2200" kern="1200" dirty="0" err="1">
                <a:solidFill>
                  <a:schemeClr val="tx1"/>
                </a:solidFill>
                <a:latin typeface="+mj-lt"/>
                <a:ea typeface="+mj-ea"/>
                <a:cs typeface="+mj-cs"/>
              </a:rPr>
              <a:t>sætte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mig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i</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læserens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sted</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ved</a:t>
            </a:r>
            <a:r>
              <a:rPr lang="en-US" sz="2200" kern="1200" dirty="0">
                <a:solidFill>
                  <a:schemeClr val="tx1"/>
                </a:solidFill>
                <a:latin typeface="+mj-lt"/>
                <a:ea typeface="+mj-ea"/>
                <a:cs typeface="+mj-cs"/>
              </a:rPr>
              <a:t> at </a:t>
            </a:r>
            <a:r>
              <a:rPr lang="en-US" sz="2200" kern="1200" dirty="0" err="1">
                <a:solidFill>
                  <a:schemeClr val="tx1"/>
                </a:solidFill>
                <a:latin typeface="+mj-lt"/>
                <a:ea typeface="+mj-ea"/>
                <a:cs typeface="+mj-cs"/>
              </a:rPr>
              <a:t>stille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mig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selv</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spørgsmålet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Hvorfor</a:t>
            </a:r>
            <a:r>
              <a:rPr lang="en-US" sz="2200" kern="1200" dirty="0">
                <a:solidFill>
                  <a:schemeClr val="tx1"/>
                </a:solidFill>
                <a:latin typeface="+mj-lt"/>
                <a:ea typeface="+mj-ea"/>
                <a:cs typeface="+mj-cs"/>
              </a:rPr>
              <a:t> er det her </a:t>
            </a:r>
            <a:r>
              <a:rPr lang="en-US" sz="2200" kern="1200" dirty="0" err="1">
                <a:solidFill>
                  <a:schemeClr val="tx1"/>
                </a:solidFill>
                <a:latin typeface="+mj-lt"/>
                <a:ea typeface="+mj-ea"/>
                <a:cs typeface="+mj-cs"/>
              </a:rPr>
              <a:t>vedkommende</a:t>
            </a:r>
            <a:r>
              <a:rPr lang="en-US" sz="2200" kern="1200" dirty="0">
                <a:solidFill>
                  <a:schemeClr val="tx1"/>
                </a:solidFill>
                <a:latin typeface="+mj-lt"/>
                <a:ea typeface="+mj-ea"/>
                <a:cs typeface="+mj-cs"/>
              </a:rPr>
              <a:t> for </a:t>
            </a:r>
            <a:r>
              <a:rPr lang="en-US" sz="2200" kern="1200" dirty="0" err="1">
                <a:solidFill>
                  <a:schemeClr val="tx1"/>
                </a:solidFill>
                <a:latin typeface="+mj-lt"/>
                <a:ea typeface="+mj-ea"/>
                <a:cs typeface="+mj-cs"/>
              </a:rPr>
              <a:t>læseren</a:t>
            </a:r>
            <a:r>
              <a:rPr lang="en-US" sz="2200" kern="1200" dirty="0">
                <a:solidFill>
                  <a:schemeClr val="tx1"/>
                </a:solidFill>
                <a:latin typeface="+mj-lt"/>
                <a:ea typeface="+mj-ea"/>
                <a:cs typeface="+mj-cs"/>
              </a:rPr>
              <a:t>?”</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 </a:t>
            </a:r>
            <a:br>
              <a:rPr lang="en-US" sz="2200" kern="1200" dirty="0">
                <a:solidFill>
                  <a:schemeClr val="tx1"/>
                </a:solidFill>
                <a:latin typeface="+mj-lt"/>
                <a:ea typeface="+mj-ea"/>
                <a:cs typeface="+mj-cs"/>
              </a:rPr>
            </a:br>
            <a:r>
              <a:rPr lang="en-US" sz="2200" b="1" kern="1200" dirty="0" err="1">
                <a:solidFill>
                  <a:schemeClr val="tx1"/>
                </a:solidFill>
                <a:latin typeface="+mj-lt"/>
                <a:ea typeface="+mj-ea"/>
                <a:cs typeface="+mj-cs"/>
              </a:rPr>
              <a:t>Hvornår</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går</a:t>
            </a:r>
            <a:r>
              <a:rPr lang="en-US" sz="2200" b="1" kern="1200" dirty="0">
                <a:solidFill>
                  <a:schemeClr val="tx1"/>
                </a:solidFill>
                <a:latin typeface="+mj-lt"/>
                <a:ea typeface="+mj-ea"/>
                <a:cs typeface="+mj-cs"/>
              </a:rPr>
              <a:t> din bullshit-</a:t>
            </a:r>
            <a:r>
              <a:rPr lang="en-US" sz="2200" b="1" kern="1200" dirty="0" err="1">
                <a:solidFill>
                  <a:schemeClr val="tx1"/>
                </a:solidFill>
                <a:latin typeface="+mj-lt"/>
                <a:ea typeface="+mj-ea"/>
                <a:cs typeface="+mj-cs"/>
              </a:rPr>
              <a:t>detektor</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i</a:t>
            </a:r>
            <a:r>
              <a:rPr lang="en-US" sz="2200" b="1" kern="1200" dirty="0">
                <a:solidFill>
                  <a:schemeClr val="tx1"/>
                </a:solidFill>
                <a:latin typeface="+mj-lt"/>
                <a:ea typeface="+mj-ea"/>
                <a:cs typeface="+mj-cs"/>
              </a:rPr>
              <a:t> gang?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”Den </a:t>
            </a:r>
            <a:r>
              <a:rPr lang="en-US" sz="2200" kern="1200" dirty="0" err="1">
                <a:solidFill>
                  <a:schemeClr val="tx1"/>
                </a:solidFill>
                <a:latin typeface="+mj-lt"/>
                <a:ea typeface="+mj-ea"/>
                <a:cs typeface="+mj-cs"/>
              </a:rPr>
              <a:t>røde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lampe</a:t>
            </a:r>
            <a:r>
              <a:rPr lang="en-US" sz="2200" kern="1200" dirty="0">
                <a:solidFill>
                  <a:schemeClr val="tx1"/>
                </a:solidFill>
                <a:latin typeface="+mj-lt"/>
                <a:ea typeface="+mj-ea"/>
                <a:cs typeface="+mj-cs"/>
              </a:rPr>
              <a:t> blinker, </a:t>
            </a:r>
            <a:r>
              <a:rPr lang="en-US" sz="2200" kern="1200" dirty="0" err="1">
                <a:solidFill>
                  <a:schemeClr val="tx1"/>
                </a:solidFill>
                <a:latin typeface="+mj-lt"/>
                <a:ea typeface="+mj-ea"/>
                <a:cs typeface="+mj-cs"/>
              </a:rPr>
              <a:t>hvis</a:t>
            </a:r>
            <a:r>
              <a:rPr lang="en-US" sz="2200" kern="1200" dirty="0">
                <a:solidFill>
                  <a:schemeClr val="tx1"/>
                </a:solidFill>
                <a:latin typeface="+mj-lt"/>
                <a:ea typeface="+mj-ea"/>
                <a:cs typeface="+mj-cs"/>
              </a:rPr>
              <a:t> det handler om at </a:t>
            </a:r>
            <a:r>
              <a:rPr lang="en-US" sz="2200" kern="1200" dirty="0" err="1">
                <a:solidFill>
                  <a:schemeClr val="tx1"/>
                </a:solidFill>
                <a:latin typeface="+mj-lt"/>
                <a:ea typeface="+mj-ea"/>
                <a:cs typeface="+mj-cs"/>
              </a:rPr>
              <a:t>sælge</a:t>
            </a:r>
            <a:r>
              <a:rPr lang="en-US" sz="2200" kern="1200" dirty="0">
                <a:solidFill>
                  <a:schemeClr val="tx1"/>
                </a:solidFill>
                <a:latin typeface="+mj-lt"/>
                <a:ea typeface="+mj-ea"/>
                <a:cs typeface="+mj-cs"/>
              </a:rPr>
              <a:t> et </a:t>
            </a:r>
            <a:r>
              <a:rPr lang="en-US" sz="2200" kern="1200" dirty="0" err="1">
                <a:solidFill>
                  <a:schemeClr val="tx1"/>
                </a:solidFill>
                <a:latin typeface="+mj-lt"/>
                <a:ea typeface="+mj-ea"/>
                <a:cs typeface="+mj-cs"/>
              </a:rPr>
              <a:t>produkt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Jeg</a:t>
            </a:r>
            <a:r>
              <a:rPr lang="en-US" sz="2200" kern="1200" dirty="0">
                <a:solidFill>
                  <a:schemeClr val="tx1"/>
                </a:solidFill>
                <a:latin typeface="+mj-lt"/>
                <a:ea typeface="+mj-ea"/>
                <a:cs typeface="+mj-cs"/>
              </a:rPr>
              <a:t> er </a:t>
            </a:r>
            <a:r>
              <a:rPr lang="en-US" sz="2200" kern="1200" dirty="0" err="1">
                <a:solidFill>
                  <a:schemeClr val="tx1"/>
                </a:solidFill>
                <a:latin typeface="+mj-lt"/>
                <a:ea typeface="+mj-ea"/>
                <a:cs typeface="+mj-cs"/>
              </a:rPr>
              <a:t>læserens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ambasssadør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og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vores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troværdighed</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Ritzau</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afhænger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a:t>
            </a:r>
            <a:r>
              <a:rPr lang="en-US" sz="2200" kern="1200" dirty="0">
                <a:solidFill>
                  <a:schemeClr val="tx1"/>
                </a:solidFill>
                <a:latin typeface="+mj-lt"/>
                <a:ea typeface="+mj-ea"/>
                <a:cs typeface="+mj-cs"/>
              </a:rPr>
              <a:t> den </a:t>
            </a:r>
            <a:r>
              <a:rPr lang="en-US" sz="2200" kern="1200" dirty="0" err="1">
                <a:solidFill>
                  <a:schemeClr val="tx1"/>
                </a:solidFill>
                <a:latin typeface="+mj-lt"/>
                <a:ea typeface="+mj-ea"/>
                <a:cs typeface="+mj-cs"/>
              </a:rPr>
              <a:t>journalistik</a:t>
            </a:r>
            <a:r>
              <a:rPr lang="en-US" sz="2200" kern="1200" dirty="0">
                <a:solidFill>
                  <a:schemeClr val="tx1"/>
                </a:solidFill>
                <a:latin typeface="+mj-lt"/>
                <a:ea typeface="+mj-ea"/>
                <a:cs typeface="+mj-cs"/>
              </a:rPr>
              <a:t>, vi </a:t>
            </a:r>
            <a:r>
              <a:rPr lang="en-US" sz="2200" kern="1200" dirty="0" err="1">
                <a:solidFill>
                  <a:schemeClr val="tx1"/>
                </a:solidFill>
                <a:latin typeface="+mj-lt"/>
                <a:ea typeface="+mj-ea"/>
                <a:cs typeface="+mj-cs"/>
              </a:rPr>
              <a:t>leverer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til</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læserne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Jeg</a:t>
            </a:r>
            <a:r>
              <a:rPr lang="en-US" sz="2200" kern="1200" dirty="0">
                <a:solidFill>
                  <a:schemeClr val="tx1"/>
                </a:solidFill>
                <a:latin typeface="+mj-lt"/>
                <a:ea typeface="+mj-ea"/>
                <a:cs typeface="+mj-cs"/>
              </a:rPr>
              <a:t> ser på, </a:t>
            </a:r>
            <a:r>
              <a:rPr lang="en-US" sz="2200" kern="1200" dirty="0" err="1">
                <a:solidFill>
                  <a:schemeClr val="tx1"/>
                </a:solidFill>
                <a:latin typeface="+mj-lt"/>
                <a:ea typeface="+mj-ea"/>
                <a:cs typeface="+mj-cs"/>
              </a:rPr>
              <a:t>hvem</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afsenderen</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er, </a:t>
            </a:r>
            <a:r>
              <a:rPr lang="en-US" sz="2200" kern="1200" dirty="0" err="1">
                <a:solidFill>
                  <a:schemeClr val="tx1"/>
                </a:solidFill>
                <a:latin typeface="+mj-lt"/>
                <a:ea typeface="+mj-ea"/>
                <a:cs typeface="+mj-cs"/>
              </a:rPr>
              <a:t>og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hvilket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formål</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afsenderen</a:t>
            </a:r>
            <a:r>
              <a:rPr lang="en-US" sz="2200" kern="1200" dirty="0">
                <a:solidFill>
                  <a:schemeClr val="tx1"/>
                </a:solidFill>
                <a:latin typeface="+mj-lt"/>
                <a:ea typeface="+mj-ea"/>
                <a:cs typeface="+mj-cs"/>
              </a:rPr>
              <a:t> har med at </a:t>
            </a:r>
            <a:r>
              <a:rPr lang="en-US" sz="2200" kern="1200" dirty="0" err="1">
                <a:solidFill>
                  <a:schemeClr val="tx1"/>
                </a:solidFill>
                <a:latin typeface="+mj-lt"/>
                <a:ea typeface="+mj-ea"/>
                <a:cs typeface="+mj-cs"/>
              </a:rPr>
              <a:t>levere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til</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os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Hvis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gør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os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til</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forlænget</a:t>
            </a:r>
            <a:r>
              <a:rPr lang="en-US" sz="2200" kern="1200" dirty="0">
                <a:solidFill>
                  <a:schemeClr val="tx1"/>
                </a:solidFill>
                <a:latin typeface="+mj-lt"/>
                <a:ea typeface="+mj-ea"/>
                <a:cs typeface="+mj-cs"/>
              </a:rPr>
              <a:t> arm for </a:t>
            </a:r>
            <a:r>
              <a:rPr lang="en-US" sz="2200" kern="1200" dirty="0" err="1">
                <a:solidFill>
                  <a:schemeClr val="tx1"/>
                </a:solidFill>
                <a:latin typeface="+mj-lt"/>
                <a:ea typeface="+mj-ea"/>
                <a:cs typeface="+mj-cs"/>
              </a:rPr>
              <a:t>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markedsføringsafdeling</a:t>
            </a:r>
            <a:r>
              <a:rPr lang="en-US" sz="2200" kern="1200" dirty="0">
                <a:solidFill>
                  <a:schemeClr val="tx1"/>
                </a:solidFill>
                <a:latin typeface="+mj-lt"/>
                <a:ea typeface="+mj-ea"/>
                <a:cs typeface="+mj-cs"/>
              </a:rPr>
              <a:t>, holder vi </a:t>
            </a:r>
            <a:r>
              <a:rPr lang="en-US" sz="2200" kern="1200" dirty="0" err="1">
                <a:solidFill>
                  <a:schemeClr val="tx1"/>
                </a:solidFill>
                <a:latin typeface="+mj-lt"/>
                <a:ea typeface="+mj-ea"/>
                <a:cs typeface="+mj-cs"/>
              </a:rPr>
              <a:t>os</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langt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væk</a:t>
            </a:r>
            <a:r>
              <a:rPr lang="en-US" sz="2200" kern="1200" dirty="0">
                <a:solidFill>
                  <a:schemeClr val="tx1"/>
                </a:solidFill>
                <a:latin typeface="+mj-lt"/>
                <a:ea typeface="+mj-ea"/>
                <a:cs typeface="+mj-cs"/>
              </a:rPr>
              <a:t>”. </a:t>
            </a:r>
            <a:br>
              <a:rPr lang="en-US" sz="2200" kern="1200" dirty="0">
                <a:solidFill>
                  <a:schemeClr val="tx1"/>
                </a:solidFill>
                <a:latin typeface="+mj-lt"/>
                <a:ea typeface="+mj-ea"/>
                <a:cs typeface="+mj-cs"/>
              </a:rPr>
            </a:br>
            <a:br>
              <a:rPr lang="en-US" sz="2200" kern="1200" dirty="0">
                <a:solidFill>
                  <a:schemeClr val="tx1"/>
                </a:solidFill>
                <a:latin typeface="+mj-lt"/>
                <a:ea typeface="+mj-ea"/>
                <a:cs typeface="+mj-cs"/>
              </a:rPr>
            </a:br>
            <a:r>
              <a:rPr lang="en-US" sz="2200" b="1" kern="1200" dirty="0" err="1">
                <a:solidFill>
                  <a:schemeClr val="tx1"/>
                </a:solidFill>
                <a:latin typeface="+mj-lt"/>
                <a:ea typeface="+mj-ea"/>
                <a:cs typeface="+mj-cs"/>
              </a:rPr>
              <a:t>Hvordan</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skal</a:t>
            </a:r>
            <a:r>
              <a:rPr lang="en-US" sz="2200" b="1" kern="1200" dirty="0">
                <a:solidFill>
                  <a:schemeClr val="tx1"/>
                </a:solidFill>
                <a:latin typeface="+mj-lt"/>
                <a:ea typeface="+mj-ea"/>
                <a:cs typeface="+mj-cs"/>
              </a:rPr>
              <a:t> den </a:t>
            </a:r>
            <a:r>
              <a:rPr lang="en-US" sz="2200" b="1" kern="1200" dirty="0" err="1">
                <a:solidFill>
                  <a:schemeClr val="tx1"/>
                </a:solidFill>
                <a:latin typeface="+mj-lt"/>
                <a:ea typeface="+mj-ea"/>
                <a:cs typeface="+mj-cs"/>
              </a:rPr>
              <a:t>gode</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historie</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vinkles</a:t>
            </a:r>
            <a:r>
              <a:rPr lang="en-US" sz="2200" b="1" kern="1200" dirty="0">
                <a:solidFill>
                  <a:schemeClr val="tx1"/>
                </a:solidFill>
                <a:latin typeface="+mj-lt"/>
                <a:ea typeface="+mj-ea"/>
                <a:cs typeface="+mj-cs"/>
              </a:rPr>
              <a:t>? </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a:t>
            </a:r>
            <a:r>
              <a:rPr lang="en-US" sz="2200" kern="1200" dirty="0" err="1">
                <a:solidFill>
                  <a:schemeClr val="tx1"/>
                </a:solidFill>
                <a:latin typeface="+mj-lt"/>
                <a:ea typeface="+mj-ea"/>
                <a:cs typeface="+mj-cs"/>
              </a:rPr>
              <a:t>Tænk</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modtageren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og</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hvordan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modtageren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vil</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reagere</a:t>
            </a:r>
            <a:r>
              <a:rPr lang="en-US" sz="2200" kern="1200" dirty="0">
                <a:solidFill>
                  <a:schemeClr val="tx1"/>
                </a:solidFill>
                <a:latin typeface="+mj-lt"/>
                <a:ea typeface="+mj-ea"/>
                <a:cs typeface="+mj-cs"/>
              </a:rPr>
              <a:t> på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Er det </a:t>
            </a:r>
            <a:r>
              <a:rPr lang="en-US" sz="2200" kern="1200" dirty="0" err="1">
                <a:solidFill>
                  <a:schemeClr val="tx1"/>
                </a:solidFill>
                <a:latin typeface="+mj-lt"/>
                <a:ea typeface="+mj-ea"/>
                <a:cs typeface="+mj-cs"/>
              </a:rPr>
              <a:t>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historie</a:t>
            </a:r>
            <a:r>
              <a:rPr lang="en-US" sz="2200" kern="1200" dirty="0">
                <a:solidFill>
                  <a:schemeClr val="tx1"/>
                </a:solidFill>
                <a:latin typeface="+mj-lt"/>
                <a:ea typeface="+mj-ea"/>
                <a:cs typeface="+mj-cs"/>
              </a:rPr>
              <a:t>, du </a:t>
            </a:r>
            <a:r>
              <a:rPr lang="en-US" sz="2200" kern="1200" dirty="0" err="1">
                <a:solidFill>
                  <a:schemeClr val="tx1"/>
                </a:solidFill>
                <a:latin typeface="+mj-lt"/>
                <a:ea typeface="+mj-ea"/>
                <a:cs typeface="+mj-cs"/>
              </a:rPr>
              <a:t>selv</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ville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bruge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tid</a:t>
            </a:r>
            <a:r>
              <a:rPr lang="en-US" sz="2200" kern="1200" dirty="0">
                <a:solidFill>
                  <a:schemeClr val="tx1"/>
                </a:solidFill>
                <a:latin typeface="+mj-lt"/>
                <a:ea typeface="+mj-ea"/>
                <a:cs typeface="+mj-cs"/>
              </a:rPr>
              <a:t> på at </a:t>
            </a:r>
            <a:r>
              <a:rPr lang="en-US" sz="2200" kern="1200" dirty="0" err="1">
                <a:solidFill>
                  <a:schemeClr val="tx1"/>
                </a:solidFill>
                <a:latin typeface="+mj-lt"/>
                <a:ea typeface="+mj-ea"/>
                <a:cs typeface="+mj-cs"/>
              </a:rPr>
              <a:t>læse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Som</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afsender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kan</a:t>
            </a:r>
            <a:r>
              <a:rPr lang="en-US" sz="2200" kern="1200" dirty="0">
                <a:solidFill>
                  <a:schemeClr val="tx1"/>
                </a:solidFill>
                <a:latin typeface="+mj-lt"/>
                <a:ea typeface="+mj-ea"/>
                <a:cs typeface="+mj-cs"/>
              </a:rPr>
              <a:t> det </a:t>
            </a:r>
            <a:r>
              <a:rPr lang="en-US" sz="2200" kern="1200" dirty="0" err="1">
                <a:solidFill>
                  <a:schemeClr val="tx1"/>
                </a:solidFill>
                <a:latin typeface="+mj-lt"/>
                <a:ea typeface="+mj-ea"/>
                <a:cs typeface="+mj-cs"/>
              </a:rPr>
              <a:t>ogsa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være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godt</a:t>
            </a:r>
            <a:r>
              <a:rPr lang="en-US" sz="2200" kern="1200" dirty="0">
                <a:solidFill>
                  <a:schemeClr val="tx1"/>
                </a:solidFill>
                <a:latin typeface="+mj-lt"/>
                <a:ea typeface="+mj-ea"/>
                <a:cs typeface="+mj-cs"/>
              </a:rPr>
              <a:t> at </a:t>
            </a:r>
            <a:r>
              <a:rPr lang="en-US" sz="2200" kern="1200" dirty="0" err="1">
                <a:solidFill>
                  <a:schemeClr val="tx1"/>
                </a:solidFill>
                <a:latin typeface="+mj-lt"/>
                <a:ea typeface="+mj-ea"/>
                <a:cs typeface="+mj-cs"/>
              </a:rPr>
              <a:t>tænke</a:t>
            </a:r>
            <a:r>
              <a:rPr lang="en-US" sz="2200" kern="1200" dirty="0">
                <a:solidFill>
                  <a:schemeClr val="tx1"/>
                </a:solidFill>
                <a:latin typeface="+mj-lt"/>
                <a:ea typeface="+mj-ea"/>
                <a:cs typeface="+mj-cs"/>
              </a:rPr>
              <a:t> over, om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vækker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følelser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forundring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overraskelse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nysgerrighed</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eller</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vrede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Samtidig</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skal</a:t>
            </a:r>
            <a:r>
              <a:rPr lang="en-US" sz="2200" kern="1200" dirty="0">
                <a:solidFill>
                  <a:schemeClr val="tx1"/>
                </a:solidFill>
                <a:latin typeface="+mj-lt"/>
                <a:ea typeface="+mj-ea"/>
                <a:cs typeface="+mj-cs"/>
              </a:rPr>
              <a:t> det </a:t>
            </a:r>
            <a:r>
              <a:rPr lang="en-US" sz="2200" kern="1200" dirty="0" err="1">
                <a:solidFill>
                  <a:schemeClr val="tx1"/>
                </a:solidFill>
                <a:latin typeface="+mj-lt"/>
                <a:ea typeface="+mj-ea"/>
                <a:cs typeface="+mj-cs"/>
              </a:rPr>
              <a:t>allerede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i</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første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afsnit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sta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lysende</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klart</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hvad</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historien</a:t>
            </a:r>
            <a:r>
              <a:rPr lang="en-US" sz="2200" kern="1200" dirty="0">
                <a:solidFill>
                  <a:schemeClr val="tx1"/>
                </a:solidFill>
                <a:latin typeface="+mj-lt"/>
                <a:ea typeface="+mj-ea"/>
                <a:cs typeface="+mj-cs"/>
              </a:rPr>
              <a:t> handler om”. </a:t>
            </a:r>
            <a:br>
              <a:rPr lang="en-US" sz="2200" kern="1200" dirty="0">
                <a:solidFill>
                  <a:schemeClr val="tx1"/>
                </a:solidFill>
                <a:latin typeface="+mj-lt"/>
                <a:ea typeface="+mj-ea"/>
                <a:cs typeface="+mj-cs"/>
              </a:rPr>
            </a:br>
            <a:endParaRPr lang="en-US" sz="1500" kern="1200" dirty="0">
              <a:solidFill>
                <a:schemeClr val="tx1"/>
              </a:solidFill>
              <a:latin typeface="+mj-lt"/>
              <a:ea typeface="+mj-ea"/>
              <a:cs typeface="+mj-cs"/>
            </a:endParaRPr>
          </a:p>
        </p:txBody>
      </p:sp>
    </p:spTree>
    <p:extLst>
      <p:ext uri="{BB962C8B-B14F-4D97-AF65-F5344CB8AC3E}">
        <p14:creationId xmlns:p14="http://schemas.microsoft.com/office/powerpoint/2010/main" val="285644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AFF8B-7700-7048-822D-018224366B9D}"/>
              </a:ext>
            </a:extLst>
          </p:cNvPr>
          <p:cNvSpPr>
            <a:spLocks noGrp="1"/>
          </p:cNvSpPr>
          <p:nvPr>
            <p:ph type="title"/>
          </p:nvPr>
        </p:nvSpPr>
        <p:spPr>
          <a:xfrm>
            <a:off x="6330463" y="728664"/>
            <a:ext cx="5021812" cy="5261828"/>
          </a:xfrm>
          <a:noFill/>
        </p:spPr>
        <p:txBody>
          <a:bodyPr vert="horz" lIns="91440" tIns="45720" rIns="91440" bIns="45720" rtlCol="0" anchor="b">
            <a:normAutofit fontScale="90000"/>
          </a:bodyPr>
          <a:lstStyle/>
          <a:p>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br>
              <a:rPr lang="en-US" sz="1300" dirty="0"/>
            </a:br>
            <a:r>
              <a:rPr lang="en-US" sz="4800" b="1" dirty="0"/>
              <a:t>Guide til den gode </a:t>
            </a:r>
            <a:r>
              <a:rPr lang="en-US" sz="4800" b="1" dirty="0" err="1"/>
              <a:t>historie</a:t>
            </a:r>
            <a:r>
              <a:rPr lang="en-US" sz="4800" b="1" dirty="0"/>
              <a:t> </a:t>
            </a:r>
            <a:br>
              <a:rPr lang="en-US" sz="2000" dirty="0"/>
            </a:br>
            <a:br>
              <a:rPr lang="en-US" sz="2000" dirty="0"/>
            </a:br>
            <a:r>
              <a:rPr lang="en-US" sz="2000" b="1" dirty="0" err="1"/>
              <a:t>Aktualiteten</a:t>
            </a:r>
            <a:r>
              <a:rPr lang="en-US" sz="2000" b="1" dirty="0"/>
              <a:t> </a:t>
            </a:r>
            <a:br>
              <a:rPr lang="en-US" sz="2000" dirty="0">
                <a:effectLst/>
              </a:rPr>
            </a:br>
            <a:r>
              <a:rPr lang="en-US" sz="2000" dirty="0" err="1"/>
              <a:t>Aktualiteten</a:t>
            </a:r>
            <a:r>
              <a:rPr lang="en-US" sz="2000" dirty="0"/>
              <a:t> </a:t>
            </a:r>
            <a:r>
              <a:rPr lang="en-US" sz="2000" dirty="0" err="1"/>
              <a:t>er</a:t>
            </a:r>
            <a:r>
              <a:rPr lang="en-US" sz="2000" dirty="0"/>
              <a:t> et af de </a:t>
            </a:r>
            <a:r>
              <a:rPr lang="en-US" sz="2000" dirty="0" err="1"/>
              <a:t>vigtigste</a:t>
            </a:r>
            <a:r>
              <a:rPr lang="en-US" sz="2000" dirty="0"/>
              <a:t> </a:t>
            </a:r>
            <a:r>
              <a:rPr lang="en-US" sz="2000" dirty="0" err="1"/>
              <a:t>nyhedskriterier</a:t>
            </a:r>
            <a:r>
              <a:rPr lang="en-US" sz="2000" dirty="0"/>
              <a:t>, og </a:t>
            </a:r>
            <a:r>
              <a:rPr lang="en-US" sz="2000" dirty="0" err="1"/>
              <a:t>nyheder</a:t>
            </a:r>
            <a:r>
              <a:rPr lang="en-US" sz="2000" dirty="0"/>
              <a:t> med </a:t>
            </a:r>
            <a:r>
              <a:rPr lang="en-US" sz="2000" dirty="0" err="1"/>
              <a:t>høj</a:t>
            </a:r>
            <a:r>
              <a:rPr lang="en-US" sz="2000" dirty="0"/>
              <a:t> </a:t>
            </a:r>
            <a:r>
              <a:rPr lang="en-US" sz="2000" dirty="0" err="1"/>
              <a:t>aktualitet</a:t>
            </a:r>
            <a:r>
              <a:rPr lang="en-US" sz="2000" dirty="0"/>
              <a:t> </a:t>
            </a:r>
            <a:r>
              <a:rPr lang="en-US" sz="2000" dirty="0" err="1"/>
              <a:t>er</a:t>
            </a:r>
            <a:r>
              <a:rPr lang="en-US" sz="2000" dirty="0"/>
              <a:t> </a:t>
            </a:r>
            <a:r>
              <a:rPr lang="en-US" sz="2000" dirty="0" err="1"/>
              <a:t>altid</a:t>
            </a:r>
            <a:r>
              <a:rPr lang="en-US" sz="2000" dirty="0"/>
              <a:t> </a:t>
            </a:r>
            <a:r>
              <a:rPr lang="en-US" sz="2000" dirty="0" err="1"/>
              <a:t>godt</a:t>
            </a:r>
            <a:r>
              <a:rPr lang="en-US" sz="2000" dirty="0"/>
              <a:t> </a:t>
            </a:r>
            <a:r>
              <a:rPr lang="en-US" sz="2000" dirty="0" err="1"/>
              <a:t>stof</a:t>
            </a:r>
            <a:r>
              <a:rPr lang="en-US" sz="2000" dirty="0"/>
              <a:t> i </a:t>
            </a:r>
            <a:r>
              <a:rPr lang="en-US" sz="2000" dirty="0" err="1"/>
              <a:t>medierne</a:t>
            </a:r>
            <a:r>
              <a:rPr lang="en-US" sz="2000" dirty="0"/>
              <a:t>. </a:t>
            </a:r>
            <a:r>
              <a:rPr lang="en-US" sz="2000" dirty="0" err="1"/>
              <a:t>Derfor</a:t>
            </a:r>
            <a:r>
              <a:rPr lang="en-US" sz="2000" dirty="0"/>
              <a:t> </a:t>
            </a:r>
            <a:r>
              <a:rPr lang="en-US" sz="2000" dirty="0" err="1"/>
              <a:t>vinkles</a:t>
            </a:r>
            <a:r>
              <a:rPr lang="en-US" sz="2000" dirty="0"/>
              <a:t> </a:t>
            </a:r>
            <a:r>
              <a:rPr lang="en-US" sz="2000" dirty="0" err="1"/>
              <a:t>pr-historier</a:t>
            </a:r>
            <a:r>
              <a:rPr lang="en-US" sz="2000" dirty="0"/>
              <a:t> </a:t>
            </a:r>
            <a:r>
              <a:rPr lang="en-US" sz="2000" dirty="0" err="1"/>
              <a:t>ofte</a:t>
            </a:r>
            <a:r>
              <a:rPr lang="en-US" sz="2000" dirty="0"/>
              <a:t>, </a:t>
            </a:r>
            <a:r>
              <a:rPr lang="en-US" sz="2000" dirty="0" err="1"/>
              <a:t>sa</a:t>
            </a:r>
            <a:r>
              <a:rPr lang="en-US" sz="2000" dirty="0"/>
              <a:t>̊ de </a:t>
            </a:r>
            <a:r>
              <a:rPr lang="en-US" sz="2000" dirty="0" err="1"/>
              <a:t>lægger</a:t>
            </a:r>
            <a:r>
              <a:rPr lang="en-US" sz="2000" dirty="0"/>
              <a:t> sig op ad </a:t>
            </a:r>
            <a:r>
              <a:rPr lang="en-US" sz="2000" dirty="0" err="1"/>
              <a:t>aktuelle</a:t>
            </a:r>
            <a:r>
              <a:rPr lang="en-US" sz="2000" dirty="0"/>
              <a:t> </a:t>
            </a:r>
            <a:r>
              <a:rPr lang="en-US" sz="2000" dirty="0" err="1"/>
              <a:t>begivenheder</a:t>
            </a:r>
            <a:r>
              <a:rPr lang="en-US" sz="2000" dirty="0"/>
              <a:t> og events. </a:t>
            </a:r>
            <a:br>
              <a:rPr lang="en-US" sz="2000" dirty="0">
                <a:effectLst/>
              </a:rPr>
            </a:br>
            <a:br>
              <a:rPr lang="en-US" sz="2000" dirty="0">
                <a:effectLst/>
              </a:rPr>
            </a:br>
            <a:r>
              <a:rPr lang="en-US" sz="2000" b="1" dirty="0" err="1"/>
              <a:t>Væsentligheden</a:t>
            </a:r>
            <a:r>
              <a:rPr lang="en-US" sz="2000" b="1" dirty="0"/>
              <a:t> </a:t>
            </a:r>
            <a:br>
              <a:rPr lang="en-US" sz="2000" dirty="0">
                <a:effectLst/>
              </a:rPr>
            </a:br>
            <a:r>
              <a:rPr lang="en-US" sz="2000" dirty="0" err="1"/>
              <a:t>Hvor</a:t>
            </a:r>
            <a:r>
              <a:rPr lang="en-US" sz="2000" dirty="0"/>
              <a:t> </a:t>
            </a:r>
            <a:r>
              <a:rPr lang="en-US" sz="2000" dirty="0" err="1"/>
              <a:t>vedkommende</a:t>
            </a:r>
            <a:r>
              <a:rPr lang="en-US" sz="2000" dirty="0"/>
              <a:t> </a:t>
            </a:r>
            <a:r>
              <a:rPr lang="en-US" sz="2000" dirty="0" err="1"/>
              <a:t>er</a:t>
            </a:r>
            <a:r>
              <a:rPr lang="en-US" sz="2000" dirty="0"/>
              <a:t> </a:t>
            </a:r>
            <a:r>
              <a:rPr lang="en-US" sz="2000" dirty="0" err="1"/>
              <a:t>nyheden</a:t>
            </a:r>
            <a:r>
              <a:rPr lang="en-US" sz="2000" dirty="0"/>
              <a:t> for </a:t>
            </a:r>
            <a:r>
              <a:rPr lang="en-US" sz="2000" dirty="0" err="1"/>
              <a:t>målgruppen</a:t>
            </a:r>
            <a:r>
              <a:rPr lang="en-US" sz="2000" dirty="0"/>
              <a:t>? Jo </a:t>
            </a:r>
            <a:r>
              <a:rPr lang="en-US" sz="2000" dirty="0" err="1"/>
              <a:t>flere</a:t>
            </a:r>
            <a:r>
              <a:rPr lang="en-US" sz="2000" dirty="0"/>
              <a:t> </a:t>
            </a:r>
            <a:r>
              <a:rPr lang="en-US" sz="2000" dirty="0" err="1"/>
              <a:t>mennesker</a:t>
            </a:r>
            <a:r>
              <a:rPr lang="en-US" sz="2000" dirty="0"/>
              <a:t> der </a:t>
            </a:r>
            <a:r>
              <a:rPr lang="en-US" sz="2000" dirty="0" err="1"/>
              <a:t>er</a:t>
            </a:r>
            <a:r>
              <a:rPr lang="en-US" sz="2000" dirty="0"/>
              <a:t> </a:t>
            </a:r>
            <a:r>
              <a:rPr lang="en-US" sz="2000" dirty="0" err="1"/>
              <a:t>berørt</a:t>
            </a:r>
            <a:r>
              <a:rPr lang="en-US" sz="2000" dirty="0"/>
              <a:t> af </a:t>
            </a:r>
            <a:r>
              <a:rPr lang="en-US" sz="2000" dirty="0" err="1"/>
              <a:t>historien</a:t>
            </a:r>
            <a:r>
              <a:rPr lang="en-US" sz="2000" dirty="0"/>
              <a:t>, jo </a:t>
            </a:r>
            <a:r>
              <a:rPr lang="en-US" sz="2000" dirty="0" err="1"/>
              <a:t>stærkere</a:t>
            </a:r>
            <a:r>
              <a:rPr lang="en-US" sz="2000" dirty="0"/>
              <a:t> </a:t>
            </a:r>
            <a:r>
              <a:rPr lang="en-US" sz="2000" dirty="0" err="1"/>
              <a:t>er</a:t>
            </a:r>
            <a:r>
              <a:rPr lang="en-US" sz="2000" dirty="0"/>
              <a:t> </a:t>
            </a:r>
            <a:r>
              <a:rPr lang="en-US" sz="2000" dirty="0" err="1"/>
              <a:t>væsentlighedskriteriet</a:t>
            </a:r>
            <a:r>
              <a:rPr lang="en-US" sz="2000" dirty="0"/>
              <a:t>. Kan </a:t>
            </a:r>
            <a:r>
              <a:rPr lang="en-US" sz="2000" dirty="0" err="1"/>
              <a:t>ogsa</a:t>
            </a:r>
            <a:r>
              <a:rPr lang="en-US" sz="2000" dirty="0"/>
              <a:t>̊ handle om, at </a:t>
            </a:r>
            <a:r>
              <a:rPr lang="en-US" sz="2000" dirty="0" err="1"/>
              <a:t>virksomheden</a:t>
            </a:r>
            <a:r>
              <a:rPr lang="en-US" sz="2000" dirty="0"/>
              <a:t> eller </a:t>
            </a:r>
            <a:r>
              <a:rPr lang="en-US" sz="2000" dirty="0" err="1"/>
              <a:t>organisationen</a:t>
            </a:r>
            <a:r>
              <a:rPr lang="en-US" sz="2000" dirty="0"/>
              <a:t> har </a:t>
            </a:r>
            <a:r>
              <a:rPr lang="en-US" sz="2000" dirty="0" err="1"/>
              <a:t>en</a:t>
            </a:r>
            <a:r>
              <a:rPr lang="en-US" sz="2000" dirty="0"/>
              <a:t> </a:t>
            </a:r>
            <a:r>
              <a:rPr lang="en-US" sz="2000" dirty="0" err="1"/>
              <a:t>særlig</a:t>
            </a:r>
            <a:r>
              <a:rPr lang="en-US" sz="2000" dirty="0"/>
              <a:t> </a:t>
            </a:r>
            <a:r>
              <a:rPr lang="en-US" sz="2000" dirty="0" err="1"/>
              <a:t>samfundsrelevant</a:t>
            </a:r>
            <a:r>
              <a:rPr lang="en-US" sz="2000" dirty="0"/>
              <a:t> </a:t>
            </a:r>
            <a:r>
              <a:rPr lang="en-US" sz="2000" dirty="0" err="1"/>
              <a:t>berettigelse</a:t>
            </a:r>
            <a:r>
              <a:rPr lang="en-US" sz="1600" dirty="0"/>
              <a:t>. </a:t>
            </a:r>
            <a:br>
              <a:rPr lang="en-US" sz="1300" dirty="0">
                <a:effectLst/>
              </a:rPr>
            </a:br>
            <a:endParaRPr lang="en-US" sz="1300" dirty="0"/>
          </a:p>
        </p:txBody>
      </p:sp>
      <p:pic>
        <p:nvPicPr>
          <p:cNvPr id="4" name="Picture 3">
            <a:extLst>
              <a:ext uri="{FF2B5EF4-FFF2-40B4-BE49-F238E27FC236}">
                <a16:creationId xmlns:a16="http://schemas.microsoft.com/office/drawing/2014/main" id="{904EFD58-97DD-4D0E-8706-8113513D6A33}"/>
              </a:ext>
            </a:extLst>
          </p:cNvPr>
          <p:cNvPicPr>
            <a:picLocks noChangeAspect="1"/>
          </p:cNvPicPr>
          <p:nvPr/>
        </p:nvPicPr>
        <p:blipFill rotWithShape="1">
          <a:blip r:embed="rId2"/>
          <a:srcRect l="2569" r="39416" b="-1"/>
          <a:stretch/>
        </p:blipFill>
        <p:spPr>
          <a:xfrm>
            <a:off x="1" y="10"/>
            <a:ext cx="6005512" cy="6857990"/>
          </a:xfrm>
          <a:prstGeom prst="rect">
            <a:avLst/>
          </a:prstGeom>
        </p:spPr>
      </p:pic>
    </p:spTree>
    <p:extLst>
      <p:ext uri="{BB962C8B-B14F-4D97-AF65-F5344CB8AC3E}">
        <p14:creationId xmlns:p14="http://schemas.microsoft.com/office/powerpoint/2010/main" val="169856869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2449</Words>
  <Application>Microsoft Macintosh PowerPoint</Application>
  <PresentationFormat>Widescreen</PresentationFormat>
  <Paragraphs>69</Paragraphs>
  <Slides>23</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23</vt:i4>
      </vt:variant>
    </vt:vector>
  </HeadingPairs>
  <TitlesOfParts>
    <vt:vector size="28" baseType="lpstr">
      <vt:lpstr>Arial</vt:lpstr>
      <vt:lpstr>Calibri</vt:lpstr>
      <vt:lpstr>Calibri Light</vt:lpstr>
      <vt:lpstr>FoundersGrotesk</vt:lpstr>
      <vt:lpstr>Office-tema</vt:lpstr>
      <vt:lpstr>Sådan håndterer du pressen  </vt:lpstr>
      <vt:lpstr>Om PR</vt:lpstr>
      <vt:lpstr>PowerPoint-præsentation</vt:lpstr>
      <vt:lpstr>Det kan pressemeddelelsen bruges til  </vt:lpstr>
      <vt:lpstr>Start altid pr-arbejdet med at gøre dig klart, hvem du ønsker at tale til.  </vt:lpstr>
      <vt:lpstr>Få dit budskab i medierne</vt:lpstr>
      <vt:lpstr>       Slip igennem nåleøjet  nyhedskriterierne som : aktualitet, væsentlighed, identifikation, sensation og konflikt  skal alle være tilstede.  … Jo flere kriterier historien indeholder, jo bedre er den for pressen.    </vt:lpstr>
      <vt:lpstr>               Søren Lassen, nyhedsredaktør på Ritzaus Bureau:  Hvor meget tid bruger du på at vurdere, om noget er en god historie?  ”Langt det meste har jeg vurderet på under fem minutter. Resten bruger jeg længere tid på. Er der en god nyhed, kan vi videreudvikle historien, kan vi få fat på gode kilder, er der interessante fakta? Jeg forsøger altid at sætte mig i læserens sted ved at stille mig selv spørgsmålet: Hvorfor er det her vedkommende for læseren?” .  Hvornår går din bullshit-detektor i gang?  ”Den røde lampe blinker, hvis det handler om at sælge et produkt. Jeg er læserens ambasssadør, og vores troværdighed på Ritzau afhænger af den journalistik, vi leverer til læserne. Jeg ser på, hvem afsenderen på historien er, og hvilket formål afsenderen har med at levere historien til os. Hvis historien gør os til en forlænget arm for en markedsføringsafdeling, holder vi os langt væk”.   Hvordan skal den gode historie vinkles?  ”Tænk på modtageren og på, hvordan modtageren vil reagere på historien. Er det en historie, du selv ville bruge tid på at læse? Som afsender kan det også være godt at tænke over, om historien vækker følelser, forundring, overraskelse, nysgerrighed eller vrede. Samtidig skal det allerede i første afsnit stå lysende klart, hvad historien handler om”.  </vt:lpstr>
      <vt:lpstr>         Guide til den gode historie   Aktualiteten  Aktualiteten er et af de vigtigste nyhedskriterier, og nyheder med høj aktualitet er altid godt stof i medierne. Derfor vinkles pr-historier ofte, så de lægger sig op ad aktuelle begivenheder og events.   Væsentligheden  Hvor vedkommende er nyheden for målgruppen? Jo flere mennesker der er berørt af historien, jo stærkere er væsentlighedskriteriet. Kan også handle om, at virksomheden eller organisationen har en særlig samfundsrelevant berettigelse.  </vt:lpstr>
      <vt:lpstr>Nyhedskriterier</vt:lpstr>
      <vt:lpstr>        Overskriften er den knivskarpe essens af dit budskab.     Du ved, at du har et stærk budskab, når du kan formulere det med få, præcise og velvalgte ord.   Det er overskriften, modtageren ser som det første. Det er den, der vækker interessen og pirrer modtagerens nysgerrighed til at vide mere.   Den skarpe overskrift genbruger du i al din kommunikation. Den går igen i pressemeddelelsen, i nyhedsbrevene, i præsentations- materialet, i tweetene, på LinkedIn og Facebook.  </vt:lpstr>
      <vt:lpstr>               Guide til den stærke overskrift     Gør overskriften æggende, vækkende og dækkende  Overskriften skal pirre nysgerrigheden, den skal vække opmærksomheden, og den skal holde, hvad den lover.   Gør den vedkommende  Skab identifikation i overskriften ved at tale direkte til læseren eller ved at tale om noget, som læseren kan  identificere sig med.   Vær gerne lidt kæk!  Overskriften må gerne være lidt kæk og virke undrende på læseren.   Tal i øjenhøjde til modtageren  Tal aldrig ned til modtageren, men lad også være med at tale op til modtageren ved at forudsætte specialviden, kendskab til navne, sager og begreber for at forstå overskriften.  </vt:lpstr>
      <vt:lpstr>Et par eksempler på virksomme og stærke overskrifter  Jæger dræbt af isbjørn på ubeboet ø i Canada  En mand, der var på jagt efter rensdyr og narhvaler på den ubeboede ø White Island i det nordlige Canada, er blevet  dræbt af en isbjørn.   Vestas-aktien kaster bekymringer af sig og  soler sig i vækst  Godt regnskab fra vindmøllegiganten.    James Bonds yndlingsbil vil på børsen  Aston Martin vil børsnoteres.   Børn fra Kulturskolens får de højeste karakter I kommunen Børn fra Kulturskolen er kommunens dygtigste  </vt:lpstr>
      <vt:lpstr>  Danske raketbyggere skød igen mod stjernerne  Danske raketentusiaster sender raket afsted på Bornholm.   Thorups opsang: Skal vi sætte os i bussen og køre hjem  FC Midtjylland-træner med opsang til spillere i halvleg.   Kommunalreform skyld i andevoldtægter  På grund af kommunalreformen fik antallet af andrikker lov til at eksplodere i Holstebro, hvorefter de parrede hunænderne i byens grønne anlæg til døde.    </vt:lpstr>
      <vt:lpstr>Billedets betydning –  en afgørende forskel</vt:lpstr>
      <vt:lpstr>   Husk ophavsretten.Du skal altid have tilladelse til at bringe et billede der er optaget af tredjemand    Her finder du dog links gratis stock billeder:  + prøv www.pixabay.com  + www.unsplash.com </vt:lpstr>
      <vt:lpstr>      Billeder taler til hjertet  Hvad skal et godt pressebillede kunne?  ”Det gode pressebillede skal sætte en autentisk scene samt engagere og inddrage betragteren. Som regel kan det gode fotografi afkodes på få sekunder og besvarer hurtigt nogle simple hvem-, hvad-, hvor- og hvornår-spørgsmål. Det gode fotografi kan også vække følelser og spejle elementer fra betragterens individuelle eller fælles kulturelle forståelse”.   Hvordan adskiller kommunikation i billeder sig fra kommunikation i tekst?  ”Hvor kommunikation med tekst i høj grad handler om, at produktet skal forstås, så handler kommunikation med billeder i højere grad om oplevelsen. Tekst henvender sig til hovedet, og billeder i højere grad til hjertet. Er der samspil imellem tekst og billede i kommunikationen, er der stor sandsynlighed for, at budskabet sætter sig fast hos modtageren”.   Hvad er forskellen på et kommercielt og et redaktionelt billede?  ”De fleste mennesker skelner ubevidst imellem det kommercielle og det redaktionelle billedsprog, hvor de er mere tilbøjelige til at dvæle ved det redaktionelle, som forbindes med noget mere autentisk. Det redaktionelle billedsprog er ofte mindre perfekt og mindre konstrueret end det kommercielle, hvilket gør, at det opleves mere troværdigt”.  </vt:lpstr>
      <vt:lpstr>            Tips ved billedbrug —  Husk, at billedet, grafikken eller illustrationen skal være frikøbt til redaktionel brug.  Medierne skal kunne benytte illustrationen uden at betale for det.  —  Husk også kreditering af fotograf, tegner eller illustrator.  —  Sørg for, at der er billedtekster til billederne.  —  Vær opmærksom på, at medierne foretrækker illustrationer  i bredformat.  —  Send kun et enkelt eller allerhøjst to billeder med presse-  meddelelsen.  —  Gør også illustrationerne tilgængelige i virksomhedens  presserum eller nyhedsrum på nettet.  </vt:lpstr>
      <vt:lpstr>        Indlejr billedet i e-mailen  Det er i udgangspunktet bedre at indlejre billedet i e-mailen frem for at vedhæfte det, fordi et indlejret billede kan ses med det samme, uden at modtageren behøver at klikke det frem. Husk dog at tjekke, hvordan det indlejrede billede ser ud i den e-mail, du er ved at sætte op. Det kan du gøre ved at sende en prøve-e-mail til dig selv.  </vt:lpstr>
      <vt:lpstr>          Filer og formater  —  Hvis du sender et billede til printmedier, skal det være i 300 dpi og på mindst 500 kb.  —  Til webmedier skal billedet være på mindst 500 pixel i bredden.  —  Send altid billeder i jpeg-format.  —  Hvis billedet er meget stort, kan du lægge det på Flickr, Google Drive, Dropbox eller lignende fildelingstjenester, som du linker til i pressemeddelelsen. Husk stadig at indlejre en mindre version af billedet i e-mailen, så modtageren kan se det med det samme.  —  Læg også links til videoer i pressemeddelelsen frem for at vedhæfte dem som filer.  </vt:lpstr>
      <vt:lpstr>       Tjekliste til pressemeddelelsen – de ti bud 1.Gør budskabet knivskarpt 2.Vær troværdig 3. Skriv pressemeddelelsen som en nyhed 4. Brug kilder og citater 5. Giv eventuelt redaktøren flere vinkler at arbejde med 6. Brug tid på overskriften 7. Få sproget op at ringe 8. Læs korrektur 9. Husk at indlejre et godt billede i e-mailen 10. Send altid en test-e-mail til dig selv  med pressemeddelelsen  </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Niels Erik  Wischmann</dc:creator>
  <cp:lastModifiedBy>Niels Erik  Wischmann</cp:lastModifiedBy>
  <cp:revision>4</cp:revision>
  <dcterms:created xsi:type="dcterms:W3CDTF">2020-11-10T07:37:10Z</dcterms:created>
  <dcterms:modified xsi:type="dcterms:W3CDTF">2022-04-28T10:40:14Z</dcterms:modified>
</cp:coreProperties>
</file>